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68" r:id="rId2"/>
    <p:sldId id="271" r:id="rId3"/>
    <p:sldId id="273" r:id="rId4"/>
    <p:sldId id="260" r:id="rId5"/>
    <p:sldId id="278" r:id="rId6"/>
    <p:sldId id="280" r:id="rId7"/>
    <p:sldId id="282" r:id="rId8"/>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65" autoAdjust="0"/>
  </p:normalViewPr>
  <p:slideViewPr>
    <p:cSldViewPr>
      <p:cViewPr varScale="1">
        <p:scale>
          <a:sx n="61" d="100"/>
          <a:sy n="61"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33872280-7D24-4C7C-B99D-3A69994A8EF2}" type="datetimeFigureOut">
              <a:rPr lang="en-US" smtClean="0"/>
              <a:pPr/>
              <a:t>9/30/2016</a:t>
            </a:fld>
            <a:endParaRPr lang="en-US"/>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lIns="91440" tIns="45720" rIns="91440" bIns="45720" rtlCol="0" anchor="b"/>
          <a:lstStyle>
            <a:lvl1pPr algn="r">
              <a:defRPr sz="1200"/>
            </a:lvl1pPr>
          </a:lstStyle>
          <a:p>
            <a:fld id="{6337E89C-8E05-415F-84FD-8226650078BC}" type="slidenum">
              <a:rPr lang="en-US" smtClean="0"/>
              <a:pPr/>
              <a:t>‹#›</a:t>
            </a:fld>
            <a:endParaRPr lang="en-US"/>
          </a:p>
        </p:txBody>
      </p:sp>
    </p:spTree>
    <p:extLst>
      <p:ext uri="{BB962C8B-B14F-4D97-AF65-F5344CB8AC3E}">
        <p14:creationId xmlns:p14="http://schemas.microsoft.com/office/powerpoint/2010/main" val="3736276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C4C688EE-B195-4252-BA96-B6DA8B6F40CF}" type="datetimeFigureOut">
              <a:rPr lang="en-US" smtClean="0"/>
              <a:pPr/>
              <a:t>9/30/2016</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058A0D33-20DD-413F-944D-BF30CFF1566B}" type="slidenum">
              <a:rPr lang="en-US" smtClean="0"/>
              <a:pPr/>
              <a:t>‹#›</a:t>
            </a:fld>
            <a:endParaRPr lang="en-US"/>
          </a:p>
        </p:txBody>
      </p:sp>
    </p:spTree>
    <p:extLst>
      <p:ext uri="{BB962C8B-B14F-4D97-AF65-F5344CB8AC3E}">
        <p14:creationId xmlns:p14="http://schemas.microsoft.com/office/powerpoint/2010/main" val="69748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Abstract: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River managers are constantly faced with challenging trade-offs between multiple uses of Georgia’s water resources such as providing municipal water supply, supporting recreational kayaking, and maintaining ecosystem integrity.  The Middle Oconee River in Athens is no exception, and how communities withdraw municipal water supply can affect a variety of outcomes ranging from the resilience of a community’s water supply to the ability of the river to provide habitat for native fish.  Numerical models are being developed to assess the potential consequences of alternative river management strategies in the Middle Oconee River.  These models help managers explore many water withdrawal options and inform them of the effects of those decisions.  </a:t>
            </a:r>
          </a:p>
          <a:p>
            <a:endParaRPr lang="en-US" dirty="0"/>
          </a:p>
        </p:txBody>
      </p:sp>
      <p:sp>
        <p:nvSpPr>
          <p:cNvPr id="4" name="Slide Number Placeholder 3"/>
          <p:cNvSpPr>
            <a:spLocks noGrp="1"/>
          </p:cNvSpPr>
          <p:nvPr>
            <p:ph type="sldNum" sz="quarter" idx="10"/>
          </p:nvPr>
        </p:nvSpPr>
        <p:spPr/>
        <p:txBody>
          <a:bodyPr/>
          <a:lstStyle/>
          <a:p>
            <a:fld id="{058A0D33-20DD-413F-944D-BF30CFF1566B}" type="slidenum">
              <a:rPr lang="en-US" smtClean="0"/>
              <a:pPr/>
              <a:t>1</a:t>
            </a:fld>
            <a:endParaRPr lang="en-US"/>
          </a:p>
        </p:txBody>
      </p:sp>
    </p:spTree>
    <p:extLst>
      <p:ext uri="{BB962C8B-B14F-4D97-AF65-F5344CB8AC3E}">
        <p14:creationId xmlns:p14="http://schemas.microsoft.com/office/powerpoint/2010/main" val="29724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at the University of Georgia, when the toilet flushes, the water came from one of three places.  The primary source is near downtown on the North Oconee River.  When this river is low, the city uses a secondary supply from the Middle Oconee River at Ben Burton park.  </a:t>
            </a:r>
          </a:p>
          <a:p>
            <a:endParaRPr lang="en-US" baseline="0" dirty="0" smtClean="0"/>
          </a:p>
          <a:p>
            <a:r>
              <a:rPr lang="en-US" baseline="0" dirty="0" smtClean="0"/>
              <a:t>In 2002, ACC joined with three neighboring counties to buy a water insurance policy, Bear Creek Reservoir.  This off-channel reservoir pumps water from the Middle Oconee River and stores it in Jackson County.  This provides Athens with a third water supply, and makes our community much more resilient to drought.  </a:t>
            </a:r>
          </a:p>
          <a:p>
            <a:endParaRPr lang="en-US" baseline="0" dirty="0" smtClean="0"/>
          </a:p>
          <a:p>
            <a:r>
              <a:rPr lang="en-US" baseline="0" dirty="0" smtClean="0"/>
              <a:t>Because Bear Creek is a secondary water source for these four counties, there is more flexibility in how withdrawals can be made.  For instance, a larger portion of pumping could occur during wet winter months when withdrawals represent a much smaller fraction of available river flows.  This project focuses on the ecological and water supply effects of different withdrawal regimes to Bear Creek Reservoir.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243BBC8-9019-48D9-A269-CB394B752828}" type="slidenum">
              <a:rPr lang="en-US" smtClean="0"/>
              <a:pPr/>
              <a:t>2</a:t>
            </a:fld>
            <a:endParaRPr lang="en-US"/>
          </a:p>
        </p:txBody>
      </p:sp>
    </p:spTree>
    <p:extLst>
      <p:ext uri="{BB962C8B-B14F-4D97-AF65-F5344CB8AC3E}">
        <p14:creationId xmlns:p14="http://schemas.microsoft.com/office/powerpoint/2010/main" val="125465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overarching question driving our study is, “Can we meet municipal water demand with less environmental impact?”</a:t>
            </a:r>
          </a:p>
          <a:p>
            <a:endParaRPr lang="en-US" baseline="0" dirty="0" smtClean="0"/>
          </a:p>
          <a:p>
            <a:r>
              <a:rPr lang="en-US" baseline="0" dirty="0" smtClean="0"/>
              <a:t>Here, a simple model of Bear Creek Reservoir is shown, which depicts the key inflows, outflows, and storage of water in the system.  On the supply-side, upstream water levels and environmental flow regulations determine reservoir inflows.  On the demand-side, reservoir outflows are governed by water use in the four counties along with drought restrictions.</a:t>
            </a:r>
          </a:p>
          <a:p>
            <a:endParaRPr lang="en-US" baseline="0" dirty="0" smtClean="0"/>
          </a:p>
          <a:p>
            <a:r>
              <a:rPr lang="en-US" baseline="0" dirty="0" smtClean="0"/>
              <a:t>Using these models, many ecological and social outcomes can be assessed. Each “line of evidence” tells a new chapter in the story of local river management.  The models also allow us to test alternative management schemes related to both pumping decisions and demand management.</a:t>
            </a:r>
          </a:p>
          <a:p>
            <a:endParaRPr lang="en-US" baseline="0" dirty="0" smtClean="0"/>
          </a:p>
        </p:txBody>
      </p:sp>
      <p:sp>
        <p:nvSpPr>
          <p:cNvPr id="4" name="Slide Number Placeholder 3"/>
          <p:cNvSpPr>
            <a:spLocks noGrp="1"/>
          </p:cNvSpPr>
          <p:nvPr>
            <p:ph type="sldNum" sz="quarter" idx="10"/>
          </p:nvPr>
        </p:nvSpPr>
        <p:spPr/>
        <p:txBody>
          <a:bodyPr/>
          <a:lstStyle/>
          <a:p>
            <a:fld id="{058A0D33-20DD-413F-944D-BF30CFF1566B}" type="slidenum">
              <a:rPr lang="en-US" smtClean="0"/>
              <a:pPr/>
              <a:t>3</a:t>
            </a:fld>
            <a:endParaRPr lang="en-US"/>
          </a:p>
        </p:txBody>
      </p:sp>
    </p:spTree>
    <p:extLst>
      <p:ext uri="{BB962C8B-B14F-4D97-AF65-F5344CB8AC3E}">
        <p14:creationId xmlns:p14="http://schemas.microsoft.com/office/powerpoint/2010/main" val="94054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43BBC8-9019-48D9-A269-CB394B752828}" type="slidenum">
              <a:rPr lang="en-US" smtClean="0"/>
              <a:pPr/>
              <a:t>4</a:t>
            </a:fld>
            <a:endParaRPr lang="en-US"/>
          </a:p>
        </p:txBody>
      </p:sp>
    </p:spTree>
    <p:extLst>
      <p:ext uri="{BB962C8B-B14F-4D97-AF65-F5344CB8AC3E}">
        <p14:creationId xmlns:p14="http://schemas.microsoft.com/office/powerpoint/2010/main" val="172270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non-river management examples: urban flooding, land</a:t>
            </a:r>
            <a:r>
              <a:rPr lang="en-US" baseline="0" dirty="0" smtClean="0"/>
              <a:t> development, etc.</a:t>
            </a:r>
            <a:endParaRPr lang="en-US" dirty="0"/>
          </a:p>
        </p:txBody>
      </p:sp>
      <p:sp>
        <p:nvSpPr>
          <p:cNvPr id="4" name="Slide Number Placeholder 3"/>
          <p:cNvSpPr>
            <a:spLocks noGrp="1"/>
          </p:cNvSpPr>
          <p:nvPr>
            <p:ph type="sldNum" sz="quarter" idx="10"/>
          </p:nvPr>
        </p:nvSpPr>
        <p:spPr/>
        <p:txBody>
          <a:bodyPr/>
          <a:lstStyle/>
          <a:p>
            <a:fld id="{058A0D33-20DD-413F-944D-BF30CFF1566B}" type="slidenum">
              <a:rPr lang="en-US" smtClean="0"/>
              <a:pPr/>
              <a:t>7</a:t>
            </a:fld>
            <a:endParaRPr lang="en-US"/>
          </a:p>
        </p:txBody>
      </p:sp>
    </p:spTree>
    <p:extLst>
      <p:ext uri="{BB962C8B-B14F-4D97-AF65-F5344CB8AC3E}">
        <p14:creationId xmlns:p14="http://schemas.microsoft.com/office/powerpoint/2010/main" val="7886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A34AF-E467-4273-AE52-F2E0F6919343}" type="datetimeFigureOut">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A34AF-E467-4273-AE52-F2E0F6919343}" type="datetimeFigureOut">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A34AF-E467-4273-AE52-F2E0F6919343}" type="datetimeFigureOut">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A34AF-E467-4273-AE52-F2E0F6919343}" type="datetimeFigureOut">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A34AF-E467-4273-AE52-F2E0F6919343}" type="datetimeFigureOut">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A34AF-E467-4273-AE52-F2E0F6919343}" type="datetimeFigureOut">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A34AF-E467-4273-AE52-F2E0F6919343}" type="datetimeFigureOut">
              <a:rPr lang="en-US" smtClean="0"/>
              <a:pPr/>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A34AF-E467-4273-AE52-F2E0F6919343}" type="datetimeFigureOut">
              <a:rPr lang="en-US" smtClean="0"/>
              <a:pPr/>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A34AF-E467-4273-AE52-F2E0F6919343}" type="datetimeFigureOut">
              <a:rPr lang="en-US" smtClean="0"/>
              <a:pPr/>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A34AF-E467-4273-AE52-F2E0F6919343}" type="datetimeFigureOut">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A34AF-E467-4273-AE52-F2E0F6919343}" type="datetimeFigureOut">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6CA88-8211-4BE2-B5EA-203A034A1B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A34AF-E467-4273-AE52-F2E0F6919343}" type="datetimeFigureOut">
              <a:rPr lang="en-US" smtClean="0"/>
              <a:pPr/>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6CA88-8211-4BE2-B5EA-203A034A1B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kyle.mckay@usace.army.m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yle.mckay@usace.army.mi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G:\03_FlowMngmtAlts\MIDO_Survey\Pics\IMG-20130529-00027-346cf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a:solidFill>
              <a:schemeClr val="tx1"/>
            </a:solidFill>
          </a:ln>
        </p:spPr>
      </p:pic>
      <p:sp>
        <p:nvSpPr>
          <p:cNvPr id="5" name="Title 1"/>
          <p:cNvSpPr>
            <a:spLocks noGrp="1"/>
          </p:cNvSpPr>
          <p:nvPr>
            <p:ph type="title"/>
          </p:nvPr>
        </p:nvSpPr>
        <p:spPr>
          <a:xfrm>
            <a:off x="457200" y="274638"/>
            <a:ext cx="8229600" cy="1143000"/>
          </a:xfrm>
          <a:solidFill>
            <a:schemeClr val="accent1">
              <a:lumMod val="20000"/>
              <a:lumOff val="80000"/>
              <a:alpha val="80000"/>
            </a:schemeClr>
          </a:solidFill>
        </p:spPr>
        <p:txBody>
          <a:bodyPr>
            <a:normAutofit fontScale="90000"/>
          </a:bodyPr>
          <a:lstStyle/>
          <a:p>
            <a:r>
              <a:rPr lang="en-US" b="1" dirty="0" smtClean="0">
                <a:solidFill>
                  <a:srgbClr val="002060"/>
                </a:solidFill>
              </a:rPr>
              <a:t>Using Models to Explore Options for Middle Oconee River Management</a:t>
            </a:r>
            <a:endParaRPr lang="en-US" b="1" dirty="0">
              <a:solidFill>
                <a:srgbClr val="002060"/>
              </a:solidFill>
            </a:endParaRPr>
          </a:p>
        </p:txBody>
      </p:sp>
      <p:sp>
        <p:nvSpPr>
          <p:cNvPr id="6" name="TextBox 5"/>
          <p:cNvSpPr txBox="1"/>
          <p:nvPr/>
        </p:nvSpPr>
        <p:spPr>
          <a:xfrm>
            <a:off x="5791200" y="5334000"/>
            <a:ext cx="3202672" cy="1323439"/>
          </a:xfrm>
          <a:prstGeom prst="rect">
            <a:avLst/>
          </a:prstGeom>
          <a:solidFill>
            <a:schemeClr val="accent3">
              <a:lumMod val="20000"/>
              <a:lumOff val="80000"/>
            </a:schemeClr>
          </a:solidFill>
          <a:ln>
            <a:solidFill>
              <a:schemeClr val="tx1"/>
            </a:solidFill>
          </a:ln>
        </p:spPr>
        <p:txBody>
          <a:bodyPr wrap="none" rtlCol="0">
            <a:spAutoFit/>
          </a:bodyPr>
          <a:lstStyle/>
          <a:p>
            <a:r>
              <a:rPr lang="en-US" sz="2000" dirty="0" smtClean="0"/>
              <a:t>Kyle </a:t>
            </a:r>
            <a:r>
              <a:rPr lang="en-US" sz="2000" dirty="0" smtClean="0"/>
              <a:t>McKay, Ph.D., P.E.</a:t>
            </a:r>
          </a:p>
          <a:p>
            <a:r>
              <a:rPr lang="en-US" sz="2000" dirty="0" smtClean="0"/>
              <a:t>U.S. Army Corps of Engineers</a:t>
            </a:r>
          </a:p>
          <a:p>
            <a:r>
              <a:rPr lang="en-US" sz="2000" dirty="0" smtClean="0">
                <a:hlinkClick r:id="rId4"/>
              </a:rPr>
              <a:t>k</a:t>
            </a:r>
            <a:r>
              <a:rPr lang="en-US" sz="2000" dirty="0" smtClean="0">
                <a:hlinkClick r:id="rId4"/>
              </a:rPr>
              <a:t>yle.mckay@usace.army.mil</a:t>
            </a:r>
            <a:endParaRPr lang="en-US" sz="2000" dirty="0" smtClean="0"/>
          </a:p>
          <a:p>
            <a:r>
              <a:rPr lang="en-US" sz="2000" dirty="0" smtClean="0"/>
              <a:t>601-415-7160</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9167" t="17333" r="26667" b="4000"/>
          <a:stretch>
            <a:fillRect/>
          </a:stretch>
        </p:blipFill>
        <p:spPr bwMode="auto">
          <a:xfrm>
            <a:off x="144649" y="0"/>
            <a:ext cx="8846951" cy="6778832"/>
          </a:xfrm>
          <a:prstGeom prst="rect">
            <a:avLst/>
          </a:prstGeom>
          <a:noFill/>
          <a:ln w="9525">
            <a:solidFill>
              <a:schemeClr val="tx1"/>
            </a:solidFill>
            <a:miter lim="800000"/>
            <a:headEnd/>
            <a:tailEnd/>
          </a:ln>
        </p:spPr>
      </p:pic>
      <p:sp>
        <p:nvSpPr>
          <p:cNvPr id="8" name="5-Point Star 7"/>
          <p:cNvSpPr/>
          <p:nvPr/>
        </p:nvSpPr>
        <p:spPr>
          <a:xfrm>
            <a:off x="7239000" y="2402378"/>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Oval 11"/>
          <p:cNvSpPr/>
          <p:nvPr/>
        </p:nvSpPr>
        <p:spPr>
          <a:xfrm>
            <a:off x="4648200" y="23622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n-US" sz="2000" dirty="0"/>
          </a:p>
        </p:txBody>
      </p:sp>
      <p:sp>
        <p:nvSpPr>
          <p:cNvPr id="13" name="Oval 12"/>
          <p:cNvSpPr/>
          <p:nvPr/>
        </p:nvSpPr>
        <p:spPr>
          <a:xfrm>
            <a:off x="7086600" y="14478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US" sz="2000" dirty="0"/>
          </a:p>
        </p:txBody>
      </p:sp>
      <p:sp>
        <p:nvSpPr>
          <p:cNvPr id="14" name="Oval 13"/>
          <p:cNvSpPr/>
          <p:nvPr/>
        </p:nvSpPr>
        <p:spPr>
          <a:xfrm>
            <a:off x="1143000" y="6096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endParaRPr lang="en-US" sz="2000" dirty="0"/>
          </a:p>
        </p:txBody>
      </p:sp>
      <p:sp>
        <p:nvSpPr>
          <p:cNvPr id="10" name="TextBox 9"/>
          <p:cNvSpPr txBox="1"/>
          <p:nvPr/>
        </p:nvSpPr>
        <p:spPr>
          <a:xfrm>
            <a:off x="228600" y="4724400"/>
            <a:ext cx="4343400" cy="1938992"/>
          </a:xfrm>
          <a:prstGeom prst="rect">
            <a:avLst/>
          </a:prstGeom>
          <a:solidFill>
            <a:schemeClr val="bg1"/>
          </a:solidFill>
          <a:ln>
            <a:solidFill>
              <a:schemeClr val="tx1"/>
            </a:solidFill>
          </a:ln>
        </p:spPr>
        <p:txBody>
          <a:bodyPr wrap="square" rtlCol="0">
            <a:spAutoFit/>
          </a:bodyPr>
          <a:lstStyle/>
          <a:p>
            <a:r>
              <a:rPr lang="en-US" sz="2400" b="1" u="sng" dirty="0" smtClean="0"/>
              <a:t>Bear Creek </a:t>
            </a:r>
            <a:r>
              <a:rPr lang="en-US" sz="2400" b="1" u="sng" dirty="0" smtClean="0"/>
              <a:t>Reservoir (#3)</a:t>
            </a:r>
            <a:endParaRPr lang="en-US" sz="2400" b="1" u="sng" dirty="0" smtClean="0"/>
          </a:p>
          <a:p>
            <a:pPr>
              <a:buFont typeface="Arial" pitchFamily="34" charset="0"/>
              <a:buChar char="•"/>
            </a:pPr>
            <a:r>
              <a:rPr lang="en-US" sz="2400" dirty="0" smtClean="0"/>
              <a:t>Constructed in 2002</a:t>
            </a:r>
          </a:p>
          <a:p>
            <a:pPr>
              <a:buFont typeface="Arial" pitchFamily="34" charset="0"/>
              <a:buChar char="•"/>
            </a:pPr>
            <a:r>
              <a:rPr lang="en-US" sz="2400" dirty="0" smtClean="0"/>
              <a:t>Permitted to withdraw 60 million gallons per day (MGD)</a:t>
            </a:r>
          </a:p>
          <a:p>
            <a:pPr>
              <a:buFont typeface="Arial" pitchFamily="34" charset="0"/>
              <a:buChar char="•"/>
            </a:pPr>
            <a:r>
              <a:rPr lang="en-US" sz="2400" dirty="0" smtClean="0"/>
              <a:t>Currently withdraws &lt; 20 MGD</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meet municipal water demand with less environmental impact?</a:t>
            </a:r>
            <a:endParaRPr lang="en-US" dirty="0"/>
          </a:p>
        </p:txBody>
      </p:sp>
      <p:pic>
        <p:nvPicPr>
          <p:cNvPr id="5" name="Picture 2"/>
          <p:cNvPicPr>
            <a:picLocks noChangeAspect="1" noChangeArrowheads="1"/>
          </p:cNvPicPr>
          <p:nvPr/>
        </p:nvPicPr>
        <p:blipFill>
          <a:blip r:embed="rId3" cstate="print"/>
          <a:srcRect l="14641" t="28125" r="12738" b="6250"/>
          <a:stretch>
            <a:fillRect/>
          </a:stretch>
        </p:blipFill>
        <p:spPr bwMode="auto">
          <a:xfrm>
            <a:off x="76200" y="1752600"/>
            <a:ext cx="8991600" cy="4568313"/>
          </a:xfrm>
          <a:prstGeom prst="rect">
            <a:avLst/>
          </a:prstGeom>
          <a:noFill/>
          <a:ln w="9525">
            <a:noFill/>
            <a:miter lim="800000"/>
            <a:headEnd/>
            <a:tailEnd/>
          </a:ln>
        </p:spPr>
      </p:pic>
      <p:sp>
        <p:nvSpPr>
          <p:cNvPr id="6" name="Rectangle 5"/>
          <p:cNvSpPr/>
          <p:nvPr/>
        </p:nvSpPr>
        <p:spPr>
          <a:xfrm>
            <a:off x="1143000" y="1524000"/>
            <a:ext cx="2209800" cy="1066800"/>
          </a:xfrm>
          <a:prstGeom prst="rect">
            <a:avLst/>
          </a:prstGeom>
          <a:solidFill>
            <a:schemeClr val="accent3">
              <a:lumMod val="40000"/>
              <a:lumOff val="60000"/>
              <a:alpha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accent3">
                    <a:lumMod val="50000"/>
                  </a:schemeClr>
                </a:solidFill>
              </a:rPr>
              <a:t>Supply-Side Levers</a:t>
            </a:r>
            <a:endParaRPr lang="en-US" b="1" dirty="0">
              <a:solidFill>
                <a:schemeClr val="accent3">
                  <a:lumMod val="50000"/>
                </a:schemeClr>
              </a:solidFill>
            </a:endParaRPr>
          </a:p>
        </p:txBody>
      </p:sp>
      <p:sp>
        <p:nvSpPr>
          <p:cNvPr id="7" name="Rectangle 6"/>
          <p:cNvSpPr/>
          <p:nvPr/>
        </p:nvSpPr>
        <p:spPr>
          <a:xfrm>
            <a:off x="5486400" y="1524000"/>
            <a:ext cx="2209800" cy="1066800"/>
          </a:xfrm>
          <a:prstGeom prst="rect">
            <a:avLst/>
          </a:prstGeom>
          <a:solidFill>
            <a:schemeClr val="accent2">
              <a:lumMod val="40000"/>
              <a:lumOff val="6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accent2">
                    <a:lumMod val="50000"/>
                  </a:schemeClr>
                </a:solidFill>
              </a:rPr>
              <a:t>Demand-Side Levers</a:t>
            </a:r>
            <a:endParaRPr lang="en-US" b="1" dirty="0">
              <a:solidFill>
                <a:schemeClr val="accent2">
                  <a:lumMod val="50000"/>
                </a:schemeClr>
              </a:solidFill>
            </a:endParaRPr>
          </a:p>
        </p:txBody>
      </p:sp>
      <p:sp>
        <p:nvSpPr>
          <p:cNvPr id="9" name="Rectangle 8"/>
          <p:cNvSpPr/>
          <p:nvPr/>
        </p:nvSpPr>
        <p:spPr>
          <a:xfrm>
            <a:off x="76200" y="5638800"/>
            <a:ext cx="7620000" cy="1066800"/>
          </a:xfrm>
          <a:prstGeom prst="rect">
            <a:avLst/>
          </a:prstGeom>
          <a:solidFill>
            <a:schemeClr val="tx2">
              <a:lumMod val="40000"/>
              <a:lumOff val="60000"/>
              <a:alpha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b="1" dirty="0" smtClean="0">
                <a:solidFill>
                  <a:schemeClr val="accent1">
                    <a:lumMod val="50000"/>
                  </a:schemeClr>
                </a:solidFill>
              </a:rPr>
              <a:t>“Lines of Evidence”</a:t>
            </a:r>
            <a:endParaRPr lang="en-US" b="1" dirty="0">
              <a:solidFill>
                <a:schemeClr val="accent1">
                  <a:lumMod val="50000"/>
                </a:schemeClr>
              </a:solidFill>
            </a:endParaRPr>
          </a:p>
        </p:txBody>
      </p:sp>
      <p:sp>
        <p:nvSpPr>
          <p:cNvPr id="8" name="Rectangle 7"/>
          <p:cNvSpPr/>
          <p:nvPr/>
        </p:nvSpPr>
        <p:spPr>
          <a:xfrm>
            <a:off x="7924800" y="4343400"/>
            <a:ext cx="1143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32334" y="1866900"/>
            <a:ext cx="1349266"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Options for river management</a:t>
            </a:r>
            <a:endParaRPr lang="en-US" dirty="0"/>
          </a:p>
        </p:txBody>
      </p:sp>
      <p:sp>
        <p:nvSpPr>
          <p:cNvPr id="3" name="Content Placeholder 2"/>
          <p:cNvSpPr>
            <a:spLocks noGrp="1"/>
          </p:cNvSpPr>
          <p:nvPr>
            <p:ph sz="quarter" idx="1"/>
          </p:nvPr>
        </p:nvSpPr>
        <p:spPr>
          <a:xfrm>
            <a:off x="76200" y="1447800"/>
            <a:ext cx="4038600" cy="2286000"/>
          </a:xfrm>
        </p:spPr>
        <p:txBody>
          <a:bodyPr>
            <a:normAutofit fontScale="85000" lnSpcReduction="10000"/>
          </a:bodyPr>
          <a:lstStyle/>
          <a:p>
            <a:pPr>
              <a:buNone/>
            </a:pPr>
            <a:r>
              <a:rPr lang="en-US" sz="2000" b="1" u="sng" dirty="0" smtClean="0"/>
              <a:t>Minimum Flows</a:t>
            </a:r>
          </a:p>
          <a:p>
            <a:r>
              <a:rPr lang="en-US" sz="2000" dirty="0" smtClean="0"/>
              <a:t>Annual 7Q10</a:t>
            </a:r>
          </a:p>
          <a:p>
            <a:pPr lvl="1"/>
            <a:r>
              <a:rPr lang="en-US" sz="1800" dirty="0" smtClean="0"/>
              <a:t>Old State Regulation</a:t>
            </a:r>
          </a:p>
          <a:p>
            <a:r>
              <a:rPr lang="en-US" sz="2000" dirty="0" smtClean="0"/>
              <a:t>Monthly 7Q10</a:t>
            </a:r>
          </a:p>
          <a:p>
            <a:pPr lvl="1"/>
            <a:r>
              <a:rPr lang="en-US" sz="1800" dirty="0" smtClean="0"/>
              <a:t>New State Regulation</a:t>
            </a:r>
          </a:p>
          <a:p>
            <a:pPr>
              <a:buNone/>
            </a:pPr>
            <a:endParaRPr lang="en-US" sz="2000" dirty="0" smtClean="0"/>
          </a:p>
          <a:p>
            <a:pPr>
              <a:buNone/>
            </a:pPr>
            <a:r>
              <a:rPr lang="en-US" sz="2000" b="1" u="sng" dirty="0" smtClean="0"/>
              <a:t>Sustainability Boundaries</a:t>
            </a:r>
          </a:p>
          <a:p>
            <a:r>
              <a:rPr lang="en-US" sz="2000" dirty="0"/>
              <a:t>%</a:t>
            </a:r>
            <a:r>
              <a:rPr lang="en-US" sz="2000" dirty="0" smtClean="0"/>
              <a:t> difference </a:t>
            </a:r>
            <a:r>
              <a:rPr lang="en-US" sz="2000" dirty="0" smtClean="0"/>
              <a:t>from observed </a:t>
            </a:r>
            <a:r>
              <a:rPr lang="en-US" sz="2000" dirty="0" smtClean="0"/>
              <a:t>discharge</a:t>
            </a:r>
            <a:endParaRPr lang="en-US" sz="2000" dirty="0" smtClean="0"/>
          </a:p>
        </p:txBody>
      </p:sp>
      <p:pic>
        <p:nvPicPr>
          <p:cNvPr id="55297" name="Picture 1"/>
          <p:cNvPicPr>
            <a:picLocks noChangeAspect="1" noChangeArrowheads="1"/>
          </p:cNvPicPr>
          <p:nvPr/>
        </p:nvPicPr>
        <p:blipFill>
          <a:blip r:embed="rId3" cstate="print"/>
          <a:srcRect/>
          <a:stretch>
            <a:fillRect/>
          </a:stretch>
        </p:blipFill>
        <p:spPr bwMode="auto">
          <a:xfrm>
            <a:off x="4114800" y="1605579"/>
            <a:ext cx="4953000" cy="4947621"/>
          </a:xfrm>
          <a:prstGeom prst="rect">
            <a:avLst/>
          </a:prstGeom>
          <a:noFill/>
          <a:ln w="9525">
            <a:solidFill>
              <a:schemeClr val="tx1"/>
            </a:solidFill>
            <a:miter lim="800000"/>
            <a:headEnd/>
            <a:tailEnd/>
          </a:ln>
        </p:spPr>
      </p:pic>
      <p:pic>
        <p:nvPicPr>
          <p:cNvPr id="24577" name="Picture 1"/>
          <p:cNvPicPr>
            <a:picLocks noChangeAspect="1" noChangeArrowheads="1"/>
          </p:cNvPicPr>
          <p:nvPr/>
        </p:nvPicPr>
        <p:blipFill>
          <a:blip r:embed="rId4" cstate="print"/>
          <a:srcRect l="25417" t="19333" r="27708" b="11333"/>
          <a:stretch>
            <a:fillRect/>
          </a:stretch>
        </p:blipFill>
        <p:spPr bwMode="auto">
          <a:xfrm>
            <a:off x="494201" y="3810000"/>
            <a:ext cx="3087199" cy="2853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Simulating Water Withdrawal to Test Management Actions</a:t>
            </a:r>
            <a:endParaRPr lang="en-US" dirty="0"/>
          </a:p>
        </p:txBody>
      </p:sp>
      <p:sp>
        <p:nvSpPr>
          <p:cNvPr id="3" name="Content Placeholder 2"/>
          <p:cNvSpPr>
            <a:spLocks noGrp="1"/>
          </p:cNvSpPr>
          <p:nvPr>
            <p:ph sz="quarter" idx="1"/>
          </p:nvPr>
        </p:nvSpPr>
        <p:spPr>
          <a:xfrm>
            <a:off x="457200" y="1752600"/>
            <a:ext cx="4114800" cy="4343400"/>
          </a:xfrm>
        </p:spPr>
        <p:txBody>
          <a:bodyPr>
            <a:normAutofit fontScale="92500" lnSpcReduction="10000"/>
          </a:bodyPr>
          <a:lstStyle/>
          <a:p>
            <a:r>
              <a:rPr lang="en-US" dirty="0" smtClean="0"/>
              <a:t>60 year historical record (1938-1997)</a:t>
            </a:r>
          </a:p>
          <a:p>
            <a:endParaRPr lang="en-US" dirty="0" smtClean="0"/>
          </a:p>
          <a:p>
            <a:r>
              <a:rPr lang="en-US" dirty="0" smtClean="0"/>
              <a:t>Modify </a:t>
            </a:r>
            <a:r>
              <a:rPr lang="en-US" dirty="0" smtClean="0"/>
              <a:t>historical flow based </a:t>
            </a:r>
            <a:r>
              <a:rPr lang="en-US" dirty="0" smtClean="0"/>
              <a:t>on </a:t>
            </a:r>
            <a:r>
              <a:rPr lang="en-US" dirty="0" smtClean="0"/>
              <a:t>competing</a:t>
            </a:r>
            <a:r>
              <a:rPr lang="en-US" dirty="0" smtClean="0"/>
              <a:t> options</a:t>
            </a:r>
          </a:p>
          <a:p>
            <a:endParaRPr lang="en-US" dirty="0"/>
          </a:p>
          <a:p>
            <a:r>
              <a:rPr lang="en-US" dirty="0" smtClean="0"/>
              <a:t>How much water can we withdraw?</a:t>
            </a:r>
            <a:endParaRPr lang="en-US" dirty="0" smtClean="0"/>
          </a:p>
        </p:txBody>
      </p:sp>
      <p:pic>
        <p:nvPicPr>
          <p:cNvPr id="118786" name="Picture 2"/>
          <p:cNvPicPr>
            <a:picLocks noChangeAspect="1" noChangeArrowheads="1"/>
          </p:cNvPicPr>
          <p:nvPr/>
        </p:nvPicPr>
        <p:blipFill>
          <a:blip r:embed="rId2" cstate="print"/>
          <a:srcRect/>
          <a:stretch>
            <a:fillRect/>
          </a:stretch>
        </p:blipFill>
        <p:spPr bwMode="auto">
          <a:xfrm>
            <a:off x="4414548" y="1752600"/>
            <a:ext cx="4653252" cy="4648200"/>
          </a:xfrm>
          <a:prstGeom prst="rect">
            <a:avLst/>
          </a:prstGeom>
          <a:noFill/>
          <a:ln w="9525">
            <a:noFill/>
            <a:miter lim="800000"/>
            <a:headEnd/>
            <a:tailEnd/>
          </a:ln>
        </p:spPr>
      </p:pic>
    </p:spTree>
    <p:extLst>
      <p:ext uri="{BB962C8B-B14F-4D97-AF65-F5344CB8AC3E}">
        <p14:creationId xmlns:p14="http://schemas.microsoft.com/office/powerpoint/2010/main" val="695558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Trade-offs Associated with Different Management Actions</a:t>
            </a:r>
            <a:endParaRPr lang="en-US" dirty="0"/>
          </a:p>
        </p:txBody>
      </p:sp>
      <p:pic>
        <p:nvPicPr>
          <p:cNvPr id="4" name="Picture 3"/>
          <p:cNvPicPr/>
          <p:nvPr/>
        </p:nvPicPr>
        <p:blipFill rotWithShape="1">
          <a:blip r:embed="rId2"/>
          <a:srcRect r="34259"/>
          <a:stretch/>
        </p:blipFill>
        <p:spPr bwMode="auto">
          <a:xfrm>
            <a:off x="4191000" y="1600200"/>
            <a:ext cx="4762500" cy="4724400"/>
          </a:xfrm>
          <a:prstGeom prst="rect">
            <a:avLst/>
          </a:prstGeom>
          <a:noFill/>
          <a:ln w="9525">
            <a:noFill/>
            <a:miter lim="800000"/>
            <a:headEnd/>
            <a:tailEnd/>
          </a:ln>
        </p:spPr>
      </p:pic>
      <p:pic>
        <p:nvPicPr>
          <p:cNvPr id="5" name="Picture 4"/>
          <p:cNvPicPr>
            <a:picLocks noChangeAspect="1"/>
          </p:cNvPicPr>
          <p:nvPr/>
        </p:nvPicPr>
        <p:blipFill rotWithShape="1">
          <a:blip r:embed="rId3"/>
          <a:srcRect l="39458" t="30208" r="26574" b="16668"/>
          <a:stretch/>
        </p:blipFill>
        <p:spPr>
          <a:xfrm>
            <a:off x="457201" y="2433146"/>
            <a:ext cx="3429000" cy="3015154"/>
          </a:xfrm>
          <a:prstGeom prst="rect">
            <a:avLst/>
          </a:prstGeom>
        </p:spPr>
      </p:pic>
    </p:spTree>
    <p:extLst>
      <p:ext uri="{BB962C8B-B14F-4D97-AF65-F5344CB8AC3E}">
        <p14:creationId xmlns:p14="http://schemas.microsoft.com/office/powerpoint/2010/main" val="356931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Parting Thoughts</a:t>
            </a:r>
            <a:endParaRPr lang="en-US" dirty="0"/>
          </a:p>
        </p:txBody>
      </p:sp>
      <p:sp>
        <p:nvSpPr>
          <p:cNvPr id="3" name="Content Placeholder 2"/>
          <p:cNvSpPr>
            <a:spLocks noGrp="1"/>
          </p:cNvSpPr>
          <p:nvPr>
            <p:ph idx="1"/>
          </p:nvPr>
        </p:nvSpPr>
        <p:spPr>
          <a:xfrm>
            <a:off x="457200" y="1600200"/>
            <a:ext cx="4419600" cy="4525963"/>
          </a:xfrm>
        </p:spPr>
        <p:txBody>
          <a:bodyPr>
            <a:normAutofit lnSpcReduction="10000"/>
          </a:bodyPr>
          <a:lstStyle/>
          <a:p>
            <a:r>
              <a:rPr lang="en-US" sz="2400" dirty="0" smtClean="0"/>
              <a:t>Model simulations can be powerful tools to understand the effects of decisions.</a:t>
            </a:r>
          </a:p>
          <a:p>
            <a:endParaRPr lang="en-US" sz="2400" dirty="0" smtClean="0"/>
          </a:p>
          <a:p>
            <a:r>
              <a:rPr lang="en-US" sz="2400" dirty="0" smtClean="0"/>
              <a:t>Managers can “play games” to test scenarios of interest.</a:t>
            </a:r>
          </a:p>
          <a:p>
            <a:endParaRPr lang="en-US" sz="2400" dirty="0" smtClean="0"/>
          </a:p>
          <a:p>
            <a:r>
              <a:rPr lang="en-US" sz="2400" dirty="0" smtClean="0"/>
              <a:t>Modeling does not require operational changes, but can inform experimental operations (and test our hypotheses about the river).</a:t>
            </a:r>
          </a:p>
        </p:txBody>
      </p:sp>
      <p:sp>
        <p:nvSpPr>
          <p:cNvPr id="4" name="Content Placeholder 2"/>
          <p:cNvSpPr txBox="1">
            <a:spLocks/>
          </p:cNvSpPr>
          <p:nvPr/>
        </p:nvSpPr>
        <p:spPr>
          <a:xfrm>
            <a:off x="5257800" y="3200400"/>
            <a:ext cx="3830472" cy="2925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Many thanks to Alan </a:t>
            </a:r>
            <a:r>
              <a:rPr lang="en-US" sz="2400" dirty="0" err="1" smtClean="0"/>
              <a:t>Covich</a:t>
            </a:r>
            <a:r>
              <a:rPr lang="en-US" sz="2400" dirty="0" smtClean="0"/>
              <a:t>, Mary Freeman, Rhett Jackson, John </a:t>
            </a:r>
            <a:r>
              <a:rPr lang="en-US" sz="2400" dirty="0" err="1" smtClean="0"/>
              <a:t>Schramski</a:t>
            </a:r>
            <a:r>
              <a:rPr lang="en-US" sz="2400" dirty="0" smtClean="0"/>
              <a:t>, and the UGA River Basin Center!</a:t>
            </a:r>
          </a:p>
          <a:p>
            <a:pPr marL="0" indent="0">
              <a:buNone/>
            </a:pPr>
            <a:endParaRPr lang="en-US" sz="2400" dirty="0"/>
          </a:p>
          <a:p>
            <a:pPr marL="0" indent="0">
              <a:buNone/>
            </a:pPr>
            <a:r>
              <a:rPr lang="en-US" sz="2400" dirty="0" smtClean="0"/>
              <a:t>Kyle McKay, Ph.D., P.E.</a:t>
            </a:r>
          </a:p>
          <a:p>
            <a:pPr marL="0" indent="0">
              <a:buNone/>
            </a:pPr>
            <a:r>
              <a:rPr lang="en-US" sz="2400" dirty="0" smtClean="0">
                <a:hlinkClick r:id="rId3"/>
              </a:rPr>
              <a:t>kyle.mckay@usace.army.mil</a:t>
            </a:r>
            <a:endParaRPr lang="en-US" sz="2400" dirty="0" smtClean="0"/>
          </a:p>
          <a:p>
            <a:pPr marL="0" indent="0">
              <a:buNone/>
            </a:pPr>
            <a:r>
              <a:rPr lang="en-US" sz="2400" dirty="0" smtClean="0"/>
              <a:t>601-415-7160</a:t>
            </a:r>
          </a:p>
        </p:txBody>
      </p:sp>
      <p:pic>
        <p:nvPicPr>
          <p:cNvPr id="5" name="Picture 4" descr="CorpsLogo"/>
          <p:cNvPicPr>
            <a:picLocks noChangeAspect="1" noChangeArrowheads="1"/>
          </p:cNvPicPr>
          <p:nvPr/>
        </p:nvPicPr>
        <p:blipFill>
          <a:blip r:embed="rId4" cstate="print"/>
          <a:srcRect l="1222" r="88998" b="46335"/>
          <a:stretch>
            <a:fillRect/>
          </a:stretch>
        </p:blipFill>
        <p:spPr bwMode="auto">
          <a:xfrm>
            <a:off x="5257800" y="1600200"/>
            <a:ext cx="1420154" cy="1106208"/>
          </a:xfrm>
          <a:prstGeom prst="rect">
            <a:avLst/>
          </a:prstGeom>
          <a:noFill/>
        </p:spPr>
      </p:pic>
      <p:pic>
        <p:nvPicPr>
          <p:cNvPr id="6" name="Picture 5" descr="emrrp logo-1"/>
          <p:cNvPicPr/>
          <p:nvPr/>
        </p:nvPicPr>
        <p:blipFill>
          <a:blip r:embed="rId5" cstate="print"/>
          <a:srcRect/>
          <a:stretch>
            <a:fillRect/>
          </a:stretch>
        </p:blipFill>
        <p:spPr bwMode="auto">
          <a:xfrm>
            <a:off x="6862597" y="1606830"/>
            <a:ext cx="2052803" cy="1099578"/>
          </a:xfrm>
          <a:prstGeom prst="rect">
            <a:avLst/>
          </a:prstGeom>
          <a:noFill/>
          <a:ln w="9525">
            <a:noFill/>
            <a:miter lim="800000"/>
            <a:headEnd/>
            <a:tailEnd/>
          </a:ln>
        </p:spPr>
      </p:pic>
    </p:spTree>
    <p:extLst>
      <p:ext uri="{BB962C8B-B14F-4D97-AF65-F5344CB8AC3E}">
        <p14:creationId xmlns:p14="http://schemas.microsoft.com/office/powerpoint/2010/main" val="24866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659</Words>
  <Application>Microsoft Office PowerPoint</Application>
  <PresentationFormat>On-screen Show (4:3)</PresentationFormat>
  <Paragraphs>61</Paragraphs>
  <Slides>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Using Models to Explore Options for Middle Oconee River Management</vt:lpstr>
      <vt:lpstr>PowerPoint Presentation</vt:lpstr>
      <vt:lpstr>Can we meet municipal water demand with less environmental impact?</vt:lpstr>
      <vt:lpstr>Options for river management</vt:lpstr>
      <vt:lpstr>Simulating Water Withdrawal to Test Management Actions</vt:lpstr>
      <vt:lpstr>Understanding Trade-offs Associated with Different Management Actions</vt:lpstr>
      <vt:lpstr>Parting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McKay</dc:creator>
  <cp:lastModifiedBy>Kyle McKay</cp:lastModifiedBy>
  <cp:revision>112</cp:revision>
  <dcterms:created xsi:type="dcterms:W3CDTF">2014-07-11T18:20:48Z</dcterms:created>
  <dcterms:modified xsi:type="dcterms:W3CDTF">2016-09-30T12:35:44Z</dcterms:modified>
</cp:coreProperties>
</file>