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1"/>
  </p:notesMasterIdLst>
  <p:sldIdLst>
    <p:sldId id="256" r:id="rId2"/>
    <p:sldId id="259" r:id="rId3"/>
    <p:sldId id="264" r:id="rId4"/>
    <p:sldId id="263" r:id="rId5"/>
    <p:sldId id="260" r:id="rId6"/>
    <p:sldId id="267" r:id="rId7"/>
    <p:sldId id="266" r:id="rId8"/>
    <p:sldId id="261"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94"/>
    <p:restoredTop sz="80717"/>
  </p:normalViewPr>
  <p:slideViewPr>
    <p:cSldViewPr snapToGrid="0" snapToObjects="1" showGuides="1">
      <p:cViewPr>
        <p:scale>
          <a:sx n="86" d="100"/>
          <a:sy n="86" d="100"/>
        </p:scale>
        <p:origin x="168" y="144"/>
      </p:cViewPr>
      <p:guideLst>
        <p:guide orient="horz" pos="2184"/>
        <p:guide pos="3840"/>
      </p:guideLst>
    </p:cSldViewPr>
  </p:slideViewPr>
  <p:outlineViewPr>
    <p:cViewPr>
      <p:scale>
        <a:sx n="33" d="100"/>
        <a:sy n="33" d="100"/>
      </p:scale>
      <p:origin x="0" y="-376"/>
    </p:cViewPr>
  </p:outlineViewPr>
  <p:notesTextViewPr>
    <p:cViewPr>
      <p:scale>
        <a:sx n="1" d="1"/>
        <a:sy n="1" d="1"/>
      </p:scale>
      <p:origin x="0" y="0"/>
    </p:cViewPr>
  </p:notesTextViewPr>
  <p:notesViewPr>
    <p:cSldViewPr snapToGrid="0" snapToObjects="1" showGuides="1">
      <p:cViewPr varScale="1">
        <p:scale>
          <a:sx n="76" d="100"/>
          <a:sy n="76" d="100"/>
        </p:scale>
        <p:origin x="2656" y="20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E7E87D-469C-DF49-9C7A-EF36E861BE8B}" type="datetimeFigureOut">
              <a:rPr lang="en-US" smtClean="0"/>
              <a:t>9/30/16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B348AC-8C53-5C4E-9BD4-A2C4D567F379}" type="slidenum">
              <a:rPr lang="en-US" smtClean="0"/>
              <a:t>‹#›</a:t>
            </a:fld>
            <a:endParaRPr lang="en-US"/>
          </a:p>
        </p:txBody>
      </p:sp>
    </p:spTree>
    <p:extLst>
      <p:ext uri="{BB962C8B-B14F-4D97-AF65-F5344CB8AC3E}">
        <p14:creationId xmlns:p14="http://schemas.microsoft.com/office/powerpoint/2010/main" val="385129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Good morning. My name is Caitlin Conn and I am a PhD student with the </a:t>
            </a:r>
            <a:r>
              <a:rPr lang="en-US" sz="1200" kern="1200" dirty="0" err="1" smtClean="0">
                <a:solidFill>
                  <a:schemeClr val="tx1"/>
                </a:solidFill>
                <a:effectLst/>
                <a:latin typeface="+mn-lt"/>
                <a:ea typeface="+mn-ea"/>
                <a:cs typeface="+mn-cs"/>
              </a:rPr>
              <a:t>Odum</a:t>
            </a:r>
            <a:r>
              <a:rPr lang="en-US" sz="1200" kern="1200" dirty="0" smtClean="0">
                <a:solidFill>
                  <a:schemeClr val="tx1"/>
                </a:solidFill>
                <a:effectLst/>
                <a:latin typeface="+mn-lt"/>
                <a:ea typeface="+mn-ea"/>
                <a:cs typeface="+mn-cs"/>
              </a:rPr>
              <a:t> School of Ecology, studying under Seth Wenger and Amy Rosemond and positioned in the River Basin Center. Today I’m going to be talking about a project that is currently happening on the Middle Oconee River. With funding from the US Army Corps of Engineers, the Middle Oconee Flow Ecology project, is an active collaboration between researchers from the Corps of Engineers, the USGS, and a number of different UGA institutions – the </a:t>
            </a:r>
            <a:r>
              <a:rPr lang="en-US" sz="1200" kern="1200" dirty="0" err="1" smtClean="0">
                <a:solidFill>
                  <a:schemeClr val="tx1"/>
                </a:solidFill>
                <a:effectLst/>
                <a:latin typeface="+mn-lt"/>
                <a:ea typeface="+mn-ea"/>
                <a:cs typeface="+mn-cs"/>
              </a:rPr>
              <a:t>Odum</a:t>
            </a:r>
            <a:r>
              <a:rPr lang="en-US" sz="1200" kern="1200" dirty="0" smtClean="0">
                <a:solidFill>
                  <a:schemeClr val="tx1"/>
                </a:solidFill>
                <a:effectLst/>
                <a:latin typeface="+mn-lt"/>
                <a:ea typeface="+mn-ea"/>
                <a:cs typeface="+mn-cs"/>
              </a:rPr>
              <a:t> School of Ecology, the </a:t>
            </a:r>
            <a:r>
              <a:rPr lang="en-US" sz="1200" kern="1200" dirty="0" err="1" smtClean="0">
                <a:solidFill>
                  <a:schemeClr val="tx1"/>
                </a:solidFill>
                <a:effectLst/>
                <a:latin typeface="+mn-lt"/>
                <a:ea typeface="+mn-ea"/>
                <a:cs typeface="+mn-cs"/>
              </a:rPr>
              <a:t>Warnell</a:t>
            </a:r>
            <a:r>
              <a:rPr lang="en-US" sz="1200" kern="1200" dirty="0" smtClean="0">
                <a:solidFill>
                  <a:schemeClr val="tx1"/>
                </a:solidFill>
                <a:effectLst/>
                <a:latin typeface="+mn-lt"/>
                <a:ea typeface="+mn-ea"/>
                <a:cs typeface="+mn-cs"/>
              </a:rPr>
              <a:t> School of Forestry and Natural Resources, the College of Engineering, and the River Basin Center. This collaboration continues a long history of research that has occurred through UGA and government agencies specifically on the Middle Oconee.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 bring up the collaborative nature and research history for a couple of reasons. One, I think it is this type of collaboration (between government agencies, policy and science focused centers like the River Basin center and researchers) that allows science to better inform management &amp; policy and management &amp; policy to better inform science. </a:t>
            </a:r>
          </a:p>
          <a:p>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1</a:t>
            </a:fld>
            <a:endParaRPr lang="en-US"/>
          </a:p>
        </p:txBody>
      </p:sp>
    </p:spTree>
    <p:extLst>
      <p:ext uri="{BB962C8B-B14F-4D97-AF65-F5344CB8AC3E}">
        <p14:creationId xmlns:p14="http://schemas.microsoft.com/office/powerpoint/2010/main" val="808609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And two, I want to recognize the great wealth of knowledge that this project is building off of. The Middle Oconee River, and specifically this location has been the subject of at least five dissertations, including a wealth of knowledge on benthic communities and the hydrology of the system that go back for the better part of a century.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B5B852D-01AD-1046-9C08-E3017EDB09D5}" type="slidenum">
              <a:rPr lang="en-US" smtClean="0"/>
              <a:t>2</a:t>
            </a:fld>
            <a:endParaRPr lang="en-US"/>
          </a:p>
        </p:txBody>
      </p:sp>
    </p:spTree>
    <p:extLst>
      <p:ext uri="{BB962C8B-B14F-4D97-AF65-F5344CB8AC3E}">
        <p14:creationId xmlns:p14="http://schemas.microsoft.com/office/powerpoint/2010/main" val="17148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Specifically,</a:t>
            </a:r>
            <a:r>
              <a:rPr lang="en-US" baseline="0" dirty="0" smtClean="0"/>
              <a:t> our research aims to quantify how changes in flow affects ecosystem processes. We have chosen to examine productivity and nutrient uptake. I am examining and going </a:t>
            </a:r>
            <a:r>
              <a:rPr lang="en-US" baseline="0" dirty="0" err="1" smtClean="0"/>
              <a:t>ot</a:t>
            </a:r>
            <a:r>
              <a:rPr lang="en-US" baseline="0" dirty="0" smtClean="0"/>
              <a:t> refer to primary productivity, though we are also collecting some information on secondary production. It is important to note that when I refer to productivity, we are referring to a rate and not biomass. This rate, which is usually mg of oxygen per liter of water over time gives us an understanding of activity of the plant, and not just the amount that is there. </a:t>
            </a:r>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a:t>
            </a:r>
            <a:r>
              <a:rPr lang="en-US" sz="1200" kern="1200" baseline="0" dirty="0" smtClean="0">
                <a:solidFill>
                  <a:schemeClr val="tx1"/>
                </a:solidFill>
                <a:effectLst/>
                <a:latin typeface="+mn-lt"/>
                <a:ea typeface="+mn-ea"/>
                <a:cs typeface="+mn-cs"/>
              </a:rPr>
              <a:t> hypothesize that prior flow conditions, through direct presence or absence of shear stress or through indirect effects to temperature, bed material, light, etc. impacts the quantity and quality of producers existing within the stream. And then that these different </a:t>
            </a:r>
            <a:r>
              <a:rPr lang="en-US" sz="1200" kern="1200" baseline="0" dirty="0" err="1" smtClean="0">
                <a:solidFill>
                  <a:schemeClr val="tx1"/>
                </a:solidFill>
                <a:effectLst/>
                <a:latin typeface="+mn-lt"/>
                <a:ea typeface="+mn-ea"/>
                <a:cs typeface="+mn-cs"/>
              </a:rPr>
              <a:t>amonts</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qualitites</a:t>
            </a:r>
            <a:r>
              <a:rPr lang="en-US" sz="1200" kern="1200" baseline="0" dirty="0" smtClean="0">
                <a:solidFill>
                  <a:schemeClr val="tx1"/>
                </a:solidFill>
                <a:effectLst/>
                <a:latin typeface="+mn-lt"/>
                <a:ea typeface="+mn-ea"/>
                <a:cs typeface="+mn-cs"/>
              </a:rPr>
              <a:t>, and associations of producers result in varying activity levels, seen in oxygen production and nutrient uptake.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This is the type of information managers a policymakers need to understand the effects of water supply infrastructure and policy. Understanding how flow impacts ecosystem processes, allows us predict the impact of different management scenarios or climate scenarios. The Middle</a:t>
            </a:r>
            <a:r>
              <a:rPr lang="en-US" sz="1200" kern="1200" baseline="0" dirty="0" smtClean="0">
                <a:solidFill>
                  <a:schemeClr val="tx1"/>
                </a:solidFill>
                <a:effectLst/>
                <a:latin typeface="+mn-lt"/>
                <a:ea typeface="+mn-ea"/>
                <a:cs typeface="+mn-cs"/>
              </a:rPr>
              <a:t> Oconee is a great study site for this question because there are also a variety of common management issues. </a:t>
            </a:r>
            <a:r>
              <a:rPr lang="en-US" sz="1200" kern="1200" dirty="0" smtClean="0">
                <a:solidFill>
                  <a:schemeClr val="tx1"/>
                </a:solidFill>
                <a:effectLst/>
                <a:latin typeface="+mn-lt"/>
                <a:ea typeface="+mn-ea"/>
                <a:cs typeface="+mn-cs"/>
              </a:rPr>
              <a:t>Development of pumped off-stream storage and small-scale hydropower, coupled with recurring droughts, have resulted in periodic extreme low flows and elevated daily and seasonal flow variability. This context raises questions about effects on river biota and water quality for local and downstream consumptive and recreational uses.</a:t>
            </a:r>
            <a:r>
              <a:rPr lang="en-US" dirty="0" smtClean="0">
                <a:effectLst/>
              </a:rPr>
              <a: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3</a:t>
            </a:fld>
            <a:endParaRPr lang="en-US"/>
          </a:p>
        </p:txBody>
      </p:sp>
    </p:spTree>
    <p:extLst>
      <p:ext uri="{BB962C8B-B14F-4D97-AF65-F5344CB8AC3E}">
        <p14:creationId xmlns:p14="http://schemas.microsoft.com/office/powerpoint/2010/main" val="703076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when we are looking at southeastern</a:t>
            </a:r>
            <a:r>
              <a:rPr lang="en-US" baseline="0" dirty="0" smtClean="0"/>
              <a:t> streams we have three primary groups of producers contributing to productivity and nutrient uptake. We have </a:t>
            </a:r>
            <a:r>
              <a:rPr lang="en-US" baseline="0" dirty="0" err="1" smtClean="0"/>
              <a:t>macrophytes</a:t>
            </a:r>
            <a:r>
              <a:rPr lang="en-US" baseline="0" dirty="0" smtClean="0"/>
              <a:t> or aquatic plants. I have two here, but </a:t>
            </a:r>
            <a:r>
              <a:rPr lang="en-US" baseline="0" dirty="0" err="1" smtClean="0"/>
              <a:t>Podostemum</a:t>
            </a:r>
            <a:r>
              <a:rPr lang="en-US" baseline="0" dirty="0" smtClean="0"/>
              <a:t> appears to be the dominant </a:t>
            </a:r>
            <a:r>
              <a:rPr lang="en-US" baseline="0" dirty="0" err="1" smtClean="0"/>
              <a:t>macrophyte</a:t>
            </a:r>
            <a:r>
              <a:rPr lang="en-US" baseline="0" dirty="0" smtClean="0"/>
              <a:t> in this system. We also have benthic algae which is the algae growing on the bed material at the bottom of the stream channel. And then finally we have all the photosynthetic organisms floating around in the water column, the phytoplankton.</a:t>
            </a:r>
            <a:endParaRPr lang="en-US" dirty="0"/>
          </a:p>
        </p:txBody>
      </p:sp>
      <p:sp>
        <p:nvSpPr>
          <p:cNvPr id="4" name="Slide Number Placeholder 3"/>
          <p:cNvSpPr>
            <a:spLocks noGrp="1"/>
          </p:cNvSpPr>
          <p:nvPr>
            <p:ph type="sldNum" sz="quarter" idx="10"/>
          </p:nvPr>
        </p:nvSpPr>
        <p:spPr/>
        <p:txBody>
          <a:bodyPr/>
          <a:lstStyle/>
          <a:p>
            <a:fld id="{1B5B852D-01AD-1046-9C08-E3017EDB09D5}" type="slidenum">
              <a:rPr lang="en-US" smtClean="0"/>
              <a:t>4</a:t>
            </a:fld>
            <a:endParaRPr lang="en-US"/>
          </a:p>
        </p:txBody>
      </p:sp>
    </p:spTree>
    <p:extLst>
      <p:ext uri="{BB962C8B-B14F-4D97-AF65-F5344CB8AC3E}">
        <p14:creationId xmlns:p14="http://schemas.microsoft.com/office/powerpoint/2010/main" val="31504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a:t>
            </a:r>
            <a:r>
              <a:rPr lang="en-US" baseline="0" dirty="0" smtClean="0"/>
              <a:t> what we want to determine is how these producers and their associated activities change with changing flow conditions. I have here a few pictures from the Middle Oconee at different stages. You can also see that these are different times of the year. The one on the left is a few years older and was taken during the summer, while the one on the right was taken just this past spring. The one on the left is well under 100 </a:t>
            </a:r>
            <a:r>
              <a:rPr lang="en-US" baseline="0" dirty="0" err="1" smtClean="0"/>
              <a:t>cfs</a:t>
            </a:r>
            <a:r>
              <a:rPr lang="en-US" baseline="0" dirty="0" smtClean="0"/>
              <a:t>, and the one on the right was taken at just under 500 </a:t>
            </a:r>
            <a:r>
              <a:rPr lang="en-US" baseline="0" dirty="0" err="1" smtClean="0"/>
              <a:t>cfs</a:t>
            </a:r>
            <a:r>
              <a:rPr lang="en-US" baseline="0" dirty="0" smtClean="0"/>
              <a:t>. And the MO is a sixth order stream, so this system has yearly peak flows of around 7,000 </a:t>
            </a:r>
            <a:r>
              <a:rPr lang="en-US" baseline="0" dirty="0" err="1" smtClean="0"/>
              <a:t>cfs</a:t>
            </a:r>
            <a:r>
              <a:rPr lang="en-US" baseline="0" dirty="0" smtClean="0"/>
              <a:t>.</a:t>
            </a:r>
          </a:p>
          <a:p>
            <a:endParaRPr lang="en-US" baseline="0" dirty="0" smtClean="0"/>
          </a:p>
          <a:p>
            <a:r>
              <a:rPr lang="en-US" baseline="0" dirty="0" smtClean="0"/>
              <a:t>We want to know what both of these events, and all the intermediate scenarios, do to these ecosystem processes. What happens with extended low flows? What happens with higher frequencies of high flow events? We know climate change is expected to increase the prevalence of extreme events like this, and we know that different management scenarios can greatly alter these events too.</a:t>
            </a:r>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5</a:t>
            </a:fld>
            <a:endParaRPr lang="en-US"/>
          </a:p>
        </p:txBody>
      </p:sp>
    </p:spTree>
    <p:extLst>
      <p:ext uri="{BB962C8B-B14F-4D97-AF65-F5344CB8AC3E}">
        <p14:creationId xmlns:p14="http://schemas.microsoft.com/office/powerpoint/2010/main" val="1765431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brings us to the start of our study. We began our first field season this year and we have a number of different components.</a:t>
            </a:r>
            <a:r>
              <a:rPr lang="en-US" baseline="0" dirty="0" smtClean="0"/>
              <a:t> For the sake of time, I am not going to go into great detail about any of these, but if you would like more information about study specifics, please find me after the talk. </a:t>
            </a:r>
          </a:p>
          <a:p>
            <a:endParaRPr lang="en-US" baseline="0" dirty="0" smtClean="0"/>
          </a:p>
          <a:p>
            <a:pPr marL="171450" indent="-171450">
              <a:buFont typeface="Arial" charset="0"/>
              <a:buChar char="•"/>
            </a:pPr>
            <a:r>
              <a:rPr lang="en-US" baseline="0" dirty="0" smtClean="0"/>
              <a:t>As Dr. McKay mentioned earlier, he has engineering students that have been developing a 2-D hydrologic model that we are using to get flow, velocity and discharge, for a given area within the stream.</a:t>
            </a:r>
          </a:p>
          <a:p>
            <a:pPr marL="171450" indent="-171450">
              <a:buFont typeface="Arial" charset="0"/>
              <a:buChar char="•"/>
            </a:pPr>
            <a:r>
              <a:rPr lang="en-US" baseline="0" dirty="0" smtClean="0"/>
              <a:t>We have loggers deployed at the site that are recording dissolved oxygen on the whole stream level, as well as loggers for light and conductivity.</a:t>
            </a:r>
          </a:p>
          <a:p>
            <a:pPr marL="171450" indent="-171450">
              <a:buFont typeface="Arial" charset="0"/>
              <a:buChar char="•"/>
            </a:pPr>
            <a:r>
              <a:rPr lang="en-US" baseline="0" dirty="0" smtClean="0"/>
              <a:t>We are conducting monthly biomass sampling. We go out along multiple transects that we have placed in different stream environments, across light and velocity gradients, and we collect all the producers on the bed material. We we will then use this monthly sampling </a:t>
            </a:r>
            <a:r>
              <a:rPr lang="en-US" baseline="0" dirty="0" err="1" smtClean="0"/>
              <a:t>informtaion</a:t>
            </a:r>
            <a:r>
              <a:rPr lang="en-US" baseline="0" dirty="0" smtClean="0"/>
              <a:t>, along with the flow data from the hydrologic model to create a model that predicts our processes of interest.</a:t>
            </a:r>
          </a:p>
          <a:p>
            <a:pPr marL="171450" indent="-171450">
              <a:buFont typeface="Arial" charset="0"/>
              <a:buChar char="•"/>
            </a:pPr>
            <a:r>
              <a:rPr lang="en-US" baseline="0" dirty="0" smtClean="0"/>
              <a:t> And finally, we are developing chamber studies to try and isolate some of these producer communities and get a more mechanistic understanding of how their productivity and nutrient uptake changes.</a:t>
            </a:r>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6</a:t>
            </a:fld>
            <a:endParaRPr lang="en-US"/>
          </a:p>
        </p:txBody>
      </p:sp>
    </p:spTree>
    <p:extLst>
      <p:ext uri="{BB962C8B-B14F-4D97-AF65-F5344CB8AC3E}">
        <p14:creationId xmlns:p14="http://schemas.microsoft.com/office/powerpoint/2010/main" val="1737685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we have just started getting our</a:t>
            </a:r>
            <a:r>
              <a:rPr lang="en-US" baseline="0" dirty="0" smtClean="0"/>
              <a:t> data input, so I don’t have any </a:t>
            </a:r>
            <a:r>
              <a:rPr lang="en-US" baseline="0" dirty="0" err="1" smtClean="0"/>
              <a:t>quantitive</a:t>
            </a:r>
            <a:r>
              <a:rPr lang="en-US" baseline="0" dirty="0" smtClean="0"/>
              <a:t> data to share at the moment, but I do want to highlight some of the changes we want to quantify. On the left, I have a picture from our first monthly sampling in June. I think you can make out the long stretches of filamentous algae? These were stretching for many tens of meters downstream. On the right, I have a photo from just after our September sampling. The water was significantly lower and had been for a while. But only after a number of July and August storms that washed out all the prior growth that had developed. These are the exact changes that we want to quantify. We want to know what flow conditions led to these different states and then how these states change processes. Does the algae result in more, less or equal nutrient uptake than just the </a:t>
            </a:r>
            <a:r>
              <a:rPr lang="en-US" baseline="0" dirty="0" err="1" smtClean="0"/>
              <a:t>macrophytes</a:t>
            </a:r>
            <a:r>
              <a:rPr lang="en-US" baseline="0" dirty="0" smtClean="0"/>
              <a:t> that were there in July?</a:t>
            </a:r>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7</a:t>
            </a:fld>
            <a:endParaRPr lang="en-US"/>
          </a:p>
        </p:txBody>
      </p:sp>
    </p:spTree>
    <p:extLst>
      <p:ext uri="{BB962C8B-B14F-4D97-AF65-F5344CB8AC3E}">
        <p14:creationId xmlns:p14="http://schemas.microsoft.com/office/powerpoint/2010/main" val="1545663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with that, I would like to thank the</a:t>
            </a:r>
            <a:r>
              <a:rPr lang="en-US" baseline="0" dirty="0" smtClean="0"/>
              <a:t> many people who have helped me in the field, and of course my funding source, US Army Corps </a:t>
            </a:r>
            <a:r>
              <a:rPr lang="en-US" baseline="0" smtClean="0"/>
              <a:t>of Engineers. And </a:t>
            </a:r>
            <a:r>
              <a:rPr lang="en-US" baseline="0" dirty="0" smtClean="0"/>
              <a:t>thank you for </a:t>
            </a:r>
            <a:r>
              <a:rPr lang="en-US" baseline="0" smtClean="0"/>
              <a:t>you time!</a:t>
            </a:r>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8</a:t>
            </a:fld>
            <a:endParaRPr lang="en-US"/>
          </a:p>
        </p:txBody>
      </p:sp>
    </p:spTree>
    <p:extLst>
      <p:ext uri="{BB962C8B-B14F-4D97-AF65-F5344CB8AC3E}">
        <p14:creationId xmlns:p14="http://schemas.microsoft.com/office/powerpoint/2010/main" val="10216510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if you have any questions,</a:t>
            </a:r>
            <a:r>
              <a:rPr lang="en-US" baseline="0" dirty="0" smtClean="0"/>
              <a:t> I would be more than happy to take them.</a:t>
            </a:r>
            <a:endParaRPr lang="en-US" dirty="0"/>
          </a:p>
        </p:txBody>
      </p:sp>
      <p:sp>
        <p:nvSpPr>
          <p:cNvPr id="4" name="Slide Number Placeholder 3"/>
          <p:cNvSpPr>
            <a:spLocks noGrp="1"/>
          </p:cNvSpPr>
          <p:nvPr>
            <p:ph type="sldNum" sz="quarter" idx="10"/>
          </p:nvPr>
        </p:nvSpPr>
        <p:spPr/>
        <p:txBody>
          <a:bodyPr/>
          <a:lstStyle/>
          <a:p>
            <a:fld id="{E1B348AC-8C53-5C4E-9BD4-A2C4D567F379}" type="slidenum">
              <a:rPr lang="en-US" smtClean="0"/>
              <a:t>9</a:t>
            </a:fld>
            <a:endParaRPr lang="en-US"/>
          </a:p>
        </p:txBody>
      </p:sp>
    </p:spTree>
    <p:extLst>
      <p:ext uri="{BB962C8B-B14F-4D97-AF65-F5344CB8AC3E}">
        <p14:creationId xmlns:p14="http://schemas.microsoft.com/office/powerpoint/2010/main" val="241747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9324ED3-AABB-DF4D-B43C-7268FE575297}" type="datetimeFigureOut">
              <a:rPr lang="en-US" smtClean="0"/>
              <a:t>9/30/16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67EC57-88AF-5444-9861-A464FB6DA6C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046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324ED3-AABB-DF4D-B43C-7268FE575297}" type="datetimeFigureOut">
              <a:rPr lang="en-US" smtClean="0"/>
              <a:t>9/30/16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411475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9324ED3-AABB-DF4D-B43C-7268FE575297}" type="datetimeFigureOut">
              <a:rPr lang="en-US" smtClean="0"/>
              <a:t>9/30/16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67EC57-88AF-5444-9861-A464FB6DA6C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9771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9324ED3-AABB-DF4D-B43C-7268FE575297}" type="datetimeFigureOut">
              <a:rPr lang="en-US" smtClean="0"/>
              <a:t>9/30/16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1111270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9324ED3-AABB-DF4D-B43C-7268FE575297}" type="datetimeFigureOut">
              <a:rPr lang="en-US" smtClean="0"/>
              <a:t>9/30/16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461175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9324ED3-AABB-DF4D-B43C-7268FE575297}" type="datetimeFigureOut">
              <a:rPr lang="en-US" smtClean="0"/>
              <a:t>9/30/16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704062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9324ED3-AABB-DF4D-B43C-7268FE575297}" type="datetimeFigureOut">
              <a:rPr lang="en-US" smtClean="0"/>
              <a:t>9/30/16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541458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9324ED3-AABB-DF4D-B43C-7268FE575297}" type="datetimeFigureOut">
              <a:rPr lang="en-US" smtClean="0"/>
              <a:t>9/30/16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667EC57-88AF-5444-9861-A464FB6DA6C9}" type="slidenum">
              <a:rPr lang="en-US" smtClean="0"/>
              <a:t>‹#›</a:t>
            </a:fld>
            <a:endParaRPr lang="en-US"/>
          </a:p>
        </p:txBody>
      </p:sp>
    </p:spTree>
    <p:extLst>
      <p:ext uri="{BB962C8B-B14F-4D97-AF65-F5344CB8AC3E}">
        <p14:creationId xmlns:p14="http://schemas.microsoft.com/office/powerpoint/2010/main" val="1404158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accent2"/>
          </a:solid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324ED3-AABB-DF4D-B43C-7268FE575297}" type="datetimeFigureOut">
              <a:rPr lang="en-US" smtClean="0"/>
              <a:t>9/30/16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99402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324ED3-AABB-DF4D-B43C-7268FE575297}" type="datetimeFigureOut">
              <a:rPr lang="en-US" smtClean="0"/>
              <a:t>9/30/16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136308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324ED3-AABB-DF4D-B43C-7268FE575297}" type="datetimeFigureOut">
              <a:rPr lang="en-US" smtClean="0"/>
              <a:t>9/30/16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67EC57-88AF-5444-9861-A464FB6DA6C9}" type="slidenum">
              <a:rPr lang="en-US" smtClean="0"/>
              <a:t>‹#›</a:t>
            </a:fld>
            <a:endParaRPr lang="en-US"/>
          </a:p>
        </p:txBody>
      </p:sp>
    </p:spTree>
    <p:extLst>
      <p:ext uri="{BB962C8B-B14F-4D97-AF65-F5344CB8AC3E}">
        <p14:creationId xmlns:p14="http://schemas.microsoft.com/office/powerpoint/2010/main" val="5877223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9324ED3-AABB-DF4D-B43C-7268FE575297}" type="datetimeFigureOut">
              <a:rPr lang="en-US" smtClean="0"/>
              <a:t>9/30/16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667EC57-88AF-5444-9861-A464FB6DA6C9}"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4149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5"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4" Type="http://schemas.openxmlformats.org/officeDocument/2006/relationships/image" Target="../media/image6.png"/><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8.JPG"/><Relationship Id="rId5" Type="http://schemas.openxmlformats.org/officeDocument/2006/relationships/image" Target="../media/image9.JP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5" Type="http://schemas.openxmlformats.org/officeDocument/2006/relationships/image" Target="../media/image12.JP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tiff"/><Relationship Id="rId5" Type="http://schemas.openxmlformats.org/officeDocument/2006/relationships/image" Target="../media/image15.png"/><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628906"/>
            <a:ext cx="9350864" cy="2838194"/>
          </a:xfrm>
        </p:spPr>
        <p:txBody>
          <a:bodyPr>
            <a:noAutofit/>
          </a:bodyPr>
          <a:lstStyle/>
          <a:p>
            <a:r>
              <a:rPr lang="en-US" sz="5400" dirty="0" smtClean="0"/>
              <a:t>Informing River Management by Quantifying </a:t>
            </a:r>
            <a:r>
              <a:rPr lang="en-US" sz="5400" dirty="0"/>
              <a:t>the Effects of Flow Conditions on Key Ecological </a:t>
            </a:r>
            <a:r>
              <a:rPr lang="en-US" sz="5400" dirty="0" smtClean="0"/>
              <a:t>Processes</a:t>
            </a:r>
            <a:endParaRPr lang="en-US" sz="5400" dirty="0"/>
          </a:p>
        </p:txBody>
      </p:sp>
      <p:sp>
        <p:nvSpPr>
          <p:cNvPr id="3" name="Subtitle 2"/>
          <p:cNvSpPr>
            <a:spLocks noGrp="1"/>
          </p:cNvSpPr>
          <p:nvPr>
            <p:ph type="subTitle" idx="1"/>
          </p:nvPr>
        </p:nvSpPr>
        <p:spPr>
          <a:xfrm>
            <a:off x="1100051" y="4455620"/>
            <a:ext cx="10058400" cy="630730"/>
          </a:xfrm>
        </p:spPr>
        <p:txBody>
          <a:bodyPr>
            <a:noAutofit/>
          </a:bodyPr>
          <a:lstStyle/>
          <a:p>
            <a:r>
              <a:rPr lang="en-US" dirty="0" smtClean="0"/>
              <a:t>Caitlin </a:t>
            </a:r>
            <a:r>
              <a:rPr lang="en-US" dirty="0"/>
              <a:t>Conn</a:t>
            </a:r>
            <a:r>
              <a:rPr lang="en-US" baseline="30000" dirty="0"/>
              <a:t>1,2</a:t>
            </a:r>
            <a:r>
              <a:rPr lang="en-US" dirty="0"/>
              <a:t>, Phillip Bumpers</a:t>
            </a:r>
            <a:r>
              <a:rPr lang="en-US" baseline="30000" dirty="0"/>
              <a:t>1,2</a:t>
            </a:r>
            <a:r>
              <a:rPr lang="en-US" dirty="0"/>
              <a:t>, Amy Rosemond</a:t>
            </a:r>
            <a:r>
              <a:rPr lang="en-US" baseline="30000" dirty="0"/>
              <a:t>1</a:t>
            </a:r>
            <a:r>
              <a:rPr lang="en-US" dirty="0"/>
              <a:t>, Kyle McKay</a:t>
            </a:r>
            <a:r>
              <a:rPr lang="en-US" baseline="30000" dirty="0"/>
              <a:t>3</a:t>
            </a:r>
            <a:r>
              <a:rPr lang="en-US" dirty="0"/>
              <a:t>, Mary Freeman</a:t>
            </a:r>
            <a:r>
              <a:rPr lang="en-US" baseline="30000" dirty="0"/>
              <a:t>4</a:t>
            </a:r>
            <a:r>
              <a:rPr lang="en-US" dirty="0"/>
              <a:t>, Todd Rasmussen</a:t>
            </a:r>
            <a:r>
              <a:rPr lang="en-US" baseline="30000" dirty="0"/>
              <a:t>5</a:t>
            </a:r>
            <a:r>
              <a:rPr lang="en-US" dirty="0"/>
              <a:t>, John Schramski</a:t>
            </a:r>
            <a:r>
              <a:rPr lang="en-US" baseline="30000" dirty="0"/>
              <a:t>6</a:t>
            </a:r>
            <a:r>
              <a:rPr lang="en-US" dirty="0"/>
              <a:t>, Seth Wenger</a:t>
            </a:r>
            <a:r>
              <a:rPr lang="en-US" baseline="30000" dirty="0"/>
              <a:t>1,2</a:t>
            </a:r>
            <a:r>
              <a:rPr lang="en-US" dirty="0"/>
              <a:t> </a:t>
            </a:r>
            <a:endParaRPr lang="en-US" dirty="0" smtClean="0"/>
          </a:p>
        </p:txBody>
      </p:sp>
      <p:sp>
        <p:nvSpPr>
          <p:cNvPr id="5" name="Subtitle 2"/>
          <p:cNvSpPr txBox="1">
            <a:spLocks/>
          </p:cNvSpPr>
          <p:nvPr/>
        </p:nvSpPr>
        <p:spPr>
          <a:xfrm>
            <a:off x="1097280" y="5216858"/>
            <a:ext cx="10058400" cy="63073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endParaRPr lang="en-US" sz="2000" dirty="0" smtClean="0">
              <a:latin typeface="+mn-lt"/>
            </a:endParaRPr>
          </a:p>
        </p:txBody>
      </p:sp>
      <p:sp>
        <p:nvSpPr>
          <p:cNvPr id="7" name="TextBox 6"/>
          <p:cNvSpPr txBox="1"/>
          <p:nvPr/>
        </p:nvSpPr>
        <p:spPr>
          <a:xfrm>
            <a:off x="1097280" y="5585978"/>
            <a:ext cx="10058400" cy="523220"/>
          </a:xfrm>
          <a:prstGeom prst="rect">
            <a:avLst/>
          </a:prstGeom>
          <a:noFill/>
        </p:spPr>
        <p:txBody>
          <a:bodyPr wrap="square" rtlCol="0">
            <a:spAutoFit/>
          </a:bodyPr>
          <a:lstStyle/>
          <a:p>
            <a:r>
              <a:rPr lang="en-US" sz="1400" baseline="30000" dirty="0" smtClean="0">
                <a:solidFill>
                  <a:schemeClr val="tx1">
                    <a:lumMod val="75000"/>
                    <a:lumOff val="25000"/>
                  </a:schemeClr>
                </a:solidFill>
              </a:rPr>
              <a:t>1</a:t>
            </a:r>
            <a:r>
              <a:rPr lang="en-US" sz="1400" dirty="0" smtClean="0">
                <a:solidFill>
                  <a:schemeClr val="tx1">
                    <a:lumMod val="75000"/>
                    <a:lumOff val="25000"/>
                  </a:schemeClr>
                </a:solidFill>
              </a:rPr>
              <a:t>Odum School of Ecology </a:t>
            </a:r>
            <a:r>
              <a:rPr lang="en-US" sz="1400" baseline="30000" dirty="0" smtClean="0">
                <a:solidFill>
                  <a:schemeClr val="tx1">
                    <a:lumMod val="75000"/>
                    <a:lumOff val="25000"/>
                  </a:schemeClr>
                </a:solidFill>
              </a:rPr>
              <a:t>2</a:t>
            </a:r>
            <a:r>
              <a:rPr lang="en-US" sz="1400" dirty="0" smtClean="0">
                <a:solidFill>
                  <a:schemeClr val="tx1">
                    <a:lumMod val="75000"/>
                    <a:lumOff val="25000"/>
                  </a:schemeClr>
                </a:solidFill>
              </a:rPr>
              <a:t>River Basin Center </a:t>
            </a:r>
            <a:r>
              <a:rPr lang="en-US" sz="1400" baseline="30000" dirty="0" smtClean="0">
                <a:solidFill>
                  <a:schemeClr val="tx1">
                    <a:lumMod val="75000"/>
                    <a:lumOff val="25000"/>
                  </a:schemeClr>
                </a:solidFill>
              </a:rPr>
              <a:t>3</a:t>
            </a:r>
            <a:r>
              <a:rPr lang="en-US" sz="1400" dirty="0" smtClean="0">
                <a:solidFill>
                  <a:schemeClr val="tx1">
                    <a:lumMod val="75000"/>
                    <a:lumOff val="25000"/>
                  </a:schemeClr>
                </a:solidFill>
              </a:rPr>
              <a:t>US Army Corps of Engineers</a:t>
            </a:r>
            <a:r>
              <a:rPr lang="en-US" sz="1400" baseline="30000" dirty="0" smtClean="0">
                <a:solidFill>
                  <a:schemeClr val="tx1">
                    <a:lumMod val="75000"/>
                    <a:lumOff val="25000"/>
                  </a:schemeClr>
                </a:solidFill>
              </a:rPr>
              <a:t>4</a:t>
            </a:r>
            <a:r>
              <a:rPr lang="en-US" sz="1400" dirty="0" smtClean="0">
                <a:solidFill>
                  <a:schemeClr val="tx1">
                    <a:lumMod val="75000"/>
                    <a:lumOff val="25000"/>
                  </a:schemeClr>
                </a:solidFill>
              </a:rPr>
              <a:t> US Geological Survey </a:t>
            </a:r>
            <a:r>
              <a:rPr lang="en-US" sz="1400" baseline="30000" dirty="0" smtClean="0">
                <a:solidFill>
                  <a:schemeClr val="tx1">
                    <a:lumMod val="75000"/>
                    <a:lumOff val="25000"/>
                  </a:schemeClr>
                </a:solidFill>
              </a:rPr>
              <a:t>5</a:t>
            </a:r>
            <a:r>
              <a:rPr lang="en-US" sz="1400" dirty="0" smtClean="0">
                <a:solidFill>
                  <a:schemeClr val="tx1">
                    <a:lumMod val="75000"/>
                    <a:lumOff val="25000"/>
                  </a:schemeClr>
                </a:solidFill>
              </a:rPr>
              <a:t>Warnell School of Forestry and Natural Resources </a:t>
            </a:r>
            <a:r>
              <a:rPr lang="en-US" sz="1400" baseline="30000" dirty="0" smtClean="0">
                <a:solidFill>
                  <a:schemeClr val="tx1">
                    <a:lumMod val="75000"/>
                    <a:lumOff val="25000"/>
                  </a:schemeClr>
                </a:solidFill>
              </a:rPr>
              <a:t>6</a:t>
            </a:r>
            <a:r>
              <a:rPr lang="en-US" sz="1400" dirty="0" smtClean="0">
                <a:solidFill>
                  <a:schemeClr val="tx1">
                    <a:lumMod val="75000"/>
                    <a:lumOff val="25000"/>
                  </a:schemeClr>
                </a:solidFill>
              </a:rPr>
              <a:t>College of Engineering</a:t>
            </a:r>
            <a:endParaRPr lang="en-US" sz="1400" baseline="30000" dirty="0">
              <a:solidFill>
                <a:schemeClr val="tx1">
                  <a:lumMod val="75000"/>
                  <a:lumOff val="25000"/>
                </a:schemeClr>
              </a:solidFill>
            </a:endParaRPr>
          </a:p>
        </p:txBody>
      </p:sp>
    </p:spTree>
    <p:extLst>
      <p:ext uri="{BB962C8B-B14F-4D97-AF65-F5344CB8AC3E}">
        <p14:creationId xmlns:p14="http://schemas.microsoft.com/office/powerpoint/2010/main" val="17855637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a:lnSpc>
                <a:spcPct val="100000"/>
              </a:lnSpc>
              <a:spcBef>
                <a:spcPts val="0"/>
              </a:spcBef>
              <a:spcAft>
                <a:spcPts val="0"/>
              </a:spcAft>
              <a:buClrTx/>
              <a:buSzTx/>
              <a:buFont typeface="Arial" charset="0"/>
              <a:buChar char="•"/>
            </a:pPr>
            <a:endParaRPr lang="en-US" sz="2200" dirty="0">
              <a:sym typeface="Wingdings"/>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15190791" cy="6372225"/>
          </a:xfrm>
        </p:spPr>
      </p:pic>
      <p:sp>
        <p:nvSpPr>
          <p:cNvPr id="2" name="Title 1"/>
          <p:cNvSpPr>
            <a:spLocks noGrp="1"/>
          </p:cNvSpPr>
          <p:nvPr>
            <p:ph type="title"/>
          </p:nvPr>
        </p:nvSpPr>
        <p:spPr>
          <a:xfrm>
            <a:off x="1097279" y="4921468"/>
            <a:ext cx="10058400" cy="1450757"/>
          </a:xfrm>
        </p:spPr>
        <p:txBody>
          <a:bodyPr/>
          <a:lstStyle/>
          <a:p>
            <a:r>
              <a:rPr lang="en-US" dirty="0" smtClean="0">
                <a:solidFill>
                  <a:schemeClr val="bg1"/>
                </a:solidFill>
              </a:rPr>
              <a:t>Middle Oconee River, Ben Burton Park</a:t>
            </a:r>
            <a:endParaRPr lang="en-US" dirty="0">
              <a:solidFill>
                <a:schemeClr val="bg1"/>
              </a:solidFill>
            </a:endParaRPr>
          </a:p>
        </p:txBody>
      </p:sp>
    </p:spTree>
    <p:extLst>
      <p:ext uri="{BB962C8B-B14F-4D97-AF65-F5344CB8AC3E}">
        <p14:creationId xmlns:p14="http://schemas.microsoft.com/office/powerpoint/2010/main" val="16951676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Objectives</a:t>
            </a:r>
            <a:endParaRPr lang="en-US" dirty="0"/>
          </a:p>
        </p:txBody>
      </p:sp>
      <p:sp>
        <p:nvSpPr>
          <p:cNvPr id="3" name="Content Placeholder 2"/>
          <p:cNvSpPr>
            <a:spLocks noGrp="1"/>
          </p:cNvSpPr>
          <p:nvPr>
            <p:ph idx="1"/>
          </p:nvPr>
        </p:nvSpPr>
        <p:spPr>
          <a:xfrm>
            <a:off x="1097280" y="1845734"/>
            <a:ext cx="10058400" cy="1467092"/>
          </a:xfrm>
        </p:spPr>
        <p:txBody>
          <a:bodyPr>
            <a:normAutofit/>
          </a:bodyPr>
          <a:lstStyle/>
          <a:p>
            <a:pPr>
              <a:lnSpc>
                <a:spcPct val="100000"/>
              </a:lnSpc>
              <a:spcBef>
                <a:spcPts val="0"/>
              </a:spcBef>
              <a:spcAft>
                <a:spcPts val="0"/>
              </a:spcAft>
              <a:buClrTx/>
              <a:buSzTx/>
              <a:buFont typeface="Arial" charset="0"/>
              <a:buChar char="•"/>
            </a:pPr>
            <a:r>
              <a:rPr lang="en-US" sz="4000" dirty="0" smtClean="0"/>
              <a:t>To quantify the effects of flow variability on ecological processes</a:t>
            </a:r>
            <a:endParaRPr lang="en-US" sz="4000" dirty="0"/>
          </a:p>
          <a:p>
            <a:pPr marL="0" indent="0">
              <a:lnSpc>
                <a:spcPct val="100000"/>
              </a:lnSpc>
              <a:spcBef>
                <a:spcPts val="0"/>
              </a:spcBef>
              <a:spcAft>
                <a:spcPts val="0"/>
              </a:spcAft>
              <a:buClrTx/>
              <a:buSzTx/>
              <a:buNone/>
            </a:pPr>
            <a:endParaRPr lang="en-US" dirty="0" smtClean="0">
              <a:sym typeface="Wingdings"/>
            </a:endParaRPr>
          </a:p>
        </p:txBody>
      </p:sp>
      <p:sp>
        <p:nvSpPr>
          <p:cNvPr id="6" name="Rectangle 5"/>
          <p:cNvSpPr/>
          <p:nvPr/>
        </p:nvSpPr>
        <p:spPr>
          <a:xfrm>
            <a:off x="1097280" y="4202509"/>
            <a:ext cx="10250274" cy="1323439"/>
          </a:xfrm>
          <a:prstGeom prst="rect">
            <a:avLst/>
          </a:prstGeom>
        </p:spPr>
        <p:txBody>
          <a:bodyPr wrap="square">
            <a:spAutoFit/>
          </a:bodyPr>
          <a:lstStyle/>
          <a:p>
            <a:pPr>
              <a:lnSpc>
                <a:spcPct val="100000"/>
              </a:lnSpc>
              <a:spcBef>
                <a:spcPts val="0"/>
              </a:spcBef>
              <a:spcAft>
                <a:spcPts val="0"/>
              </a:spcAft>
              <a:buClrTx/>
              <a:buSzTx/>
              <a:buFont typeface="Arial" charset="0"/>
              <a:buChar char="•"/>
            </a:pPr>
            <a:r>
              <a:rPr lang="en-US" sz="4000" dirty="0">
                <a:solidFill>
                  <a:schemeClr val="tx1">
                    <a:lumMod val="75000"/>
                    <a:lumOff val="25000"/>
                  </a:schemeClr>
                </a:solidFill>
                <a:sym typeface="Wingdings"/>
              </a:rPr>
              <a:t>To predict the impacts of different management &amp; climate scenarios</a:t>
            </a:r>
            <a:endParaRPr lang="en-US" sz="4000" dirty="0">
              <a:solidFill>
                <a:schemeClr val="tx1">
                  <a:lumMod val="75000"/>
                  <a:lumOff val="25000"/>
                </a:schemeClr>
              </a:solidFill>
            </a:endParaRPr>
          </a:p>
        </p:txBody>
      </p:sp>
      <p:sp>
        <p:nvSpPr>
          <p:cNvPr id="8" name="TextBox 7"/>
          <p:cNvSpPr txBox="1"/>
          <p:nvPr/>
        </p:nvSpPr>
        <p:spPr>
          <a:xfrm>
            <a:off x="1808813" y="3063736"/>
            <a:ext cx="8939135" cy="1200329"/>
          </a:xfrm>
          <a:prstGeom prst="rect">
            <a:avLst/>
          </a:prstGeom>
          <a:noFill/>
        </p:spPr>
        <p:txBody>
          <a:bodyPr wrap="square" rtlCol="0">
            <a:spAutoFit/>
          </a:bodyPr>
          <a:lstStyle/>
          <a:p>
            <a:r>
              <a:rPr lang="en-US" sz="2400" dirty="0" smtClean="0"/>
              <a:t> 					   		Productivity</a:t>
            </a:r>
          </a:p>
          <a:p>
            <a:r>
              <a:rPr lang="en-US" sz="2400" dirty="0" smtClean="0"/>
              <a:t>Prior Flow</a:t>
            </a:r>
            <a:r>
              <a:rPr lang="en-US" sz="2400" dirty="0" smtClean="0">
                <a:sym typeface="Wingdings"/>
              </a:rPr>
              <a:t> Quantity and Quality of Producers </a:t>
            </a:r>
          </a:p>
          <a:p>
            <a:r>
              <a:rPr lang="en-US" sz="2400" dirty="0">
                <a:sym typeface="Wingdings"/>
              </a:rPr>
              <a:t>	</a:t>
            </a:r>
            <a:r>
              <a:rPr lang="en-US" sz="2400" dirty="0" smtClean="0">
                <a:sym typeface="Wingdings"/>
              </a:rPr>
              <a:t>				   		Nutrient Uptake</a:t>
            </a:r>
            <a:endParaRPr lang="en-US" sz="2400" dirty="0"/>
          </a:p>
        </p:txBody>
      </p:sp>
    </p:spTree>
    <p:extLst>
      <p:ext uri="{BB962C8B-B14F-4D97-AF65-F5344CB8AC3E}">
        <p14:creationId xmlns:p14="http://schemas.microsoft.com/office/powerpoint/2010/main" val="1334421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Primary Producer Community</a:t>
            </a:r>
            <a:endParaRPr lang="en-US" dirty="0"/>
          </a:p>
        </p:txBody>
      </p:sp>
      <p:sp>
        <p:nvSpPr>
          <p:cNvPr id="5" name="Content Placeholder 4"/>
          <p:cNvSpPr>
            <a:spLocks noGrp="1"/>
          </p:cNvSpPr>
          <p:nvPr>
            <p:ph idx="1"/>
          </p:nvPr>
        </p:nvSpPr>
        <p:spPr>
          <a:xfrm>
            <a:off x="1097280" y="1845734"/>
            <a:ext cx="10058400" cy="1276930"/>
          </a:xfrm>
        </p:spPr>
        <p:txBody>
          <a:bodyPr>
            <a:normAutofit/>
          </a:bodyPr>
          <a:lstStyle/>
          <a:p>
            <a:pPr>
              <a:buFont typeface="Arial" charset="0"/>
              <a:buChar char="•"/>
            </a:pPr>
            <a:r>
              <a:rPr lang="en-US" sz="2800" dirty="0" err="1" smtClean="0"/>
              <a:t>Macrophytes</a:t>
            </a:r>
            <a:endParaRPr lang="en-US" sz="2800" dirty="0" smtClean="0"/>
          </a:p>
          <a:p>
            <a:pPr lvl="1">
              <a:buFont typeface="Arial" charset="0"/>
              <a:buChar char="•"/>
            </a:pPr>
            <a:r>
              <a:rPr lang="en-US" sz="2600" i="1" dirty="0" err="1" smtClean="0"/>
              <a:t>Podostemum</a:t>
            </a:r>
            <a:r>
              <a:rPr lang="en-US" sz="2600" i="1" dirty="0" smtClean="0"/>
              <a:t> </a:t>
            </a:r>
            <a:r>
              <a:rPr lang="en-US" sz="2600" i="1" dirty="0" err="1" smtClean="0"/>
              <a:t>ceratophyllum</a:t>
            </a:r>
            <a:endParaRPr lang="en-US" sz="2600" i="1" dirty="0" smtClean="0"/>
          </a:p>
        </p:txBody>
      </p:sp>
      <p:pic>
        <p:nvPicPr>
          <p:cNvPr id="17" name="Picture 16"/>
          <p:cNvPicPr>
            <a:picLocks noChangeAspect="1"/>
          </p:cNvPicPr>
          <p:nvPr/>
        </p:nvPicPr>
        <p:blipFill>
          <a:blip r:embed="rId3"/>
          <a:stretch>
            <a:fillRect/>
          </a:stretch>
        </p:blipFill>
        <p:spPr>
          <a:xfrm>
            <a:off x="8252851" y="1888877"/>
            <a:ext cx="3159806" cy="2369855"/>
          </a:xfrm>
          <a:prstGeom prst="rect">
            <a:avLst/>
          </a:prstGeom>
        </p:spPr>
      </p:pic>
      <p:sp>
        <p:nvSpPr>
          <p:cNvPr id="19" name="TextBox 18"/>
          <p:cNvSpPr txBox="1"/>
          <p:nvPr/>
        </p:nvSpPr>
        <p:spPr>
          <a:xfrm>
            <a:off x="8425861" y="5411321"/>
            <a:ext cx="2813785" cy="646331"/>
          </a:xfrm>
          <a:prstGeom prst="rect">
            <a:avLst/>
          </a:prstGeom>
          <a:noFill/>
        </p:spPr>
        <p:txBody>
          <a:bodyPr wrap="square" rtlCol="0">
            <a:spAutoFit/>
          </a:bodyPr>
          <a:lstStyle/>
          <a:p>
            <a:r>
              <a:rPr lang="en-US" dirty="0" smtClean="0"/>
              <a:t>Photo credit: Phillip Bumpers, Caitlin Conn</a:t>
            </a:r>
            <a:endParaRPr lang="en-US" dirty="0"/>
          </a:p>
        </p:txBody>
      </p:sp>
      <p:pic>
        <p:nvPicPr>
          <p:cNvPr id="21" name="Picture 20"/>
          <p:cNvPicPr>
            <a:picLocks noChangeAspect="1"/>
          </p:cNvPicPr>
          <p:nvPr/>
        </p:nvPicPr>
        <p:blipFill rotWithShape="1">
          <a:blip r:embed="rId4"/>
          <a:srcRect l="14706" t="337" r="2533" b="337"/>
          <a:stretch/>
        </p:blipFill>
        <p:spPr>
          <a:xfrm>
            <a:off x="6530713" y="3482348"/>
            <a:ext cx="2084368" cy="1897804"/>
          </a:xfrm>
          <a:prstGeom prst="rect">
            <a:avLst/>
          </a:prstGeom>
        </p:spPr>
      </p:pic>
      <p:sp>
        <p:nvSpPr>
          <p:cNvPr id="27" name="Content Placeholder 4"/>
          <p:cNvSpPr txBox="1">
            <a:spLocks/>
          </p:cNvSpPr>
          <p:nvPr/>
        </p:nvSpPr>
        <p:spPr>
          <a:xfrm>
            <a:off x="1066800" y="2733985"/>
            <a:ext cx="10058400" cy="73371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charset="0"/>
              <a:buChar char="•"/>
            </a:pPr>
            <a:r>
              <a:rPr lang="en-US" sz="2800" dirty="0" smtClean="0"/>
              <a:t>Benthic algae</a:t>
            </a:r>
          </a:p>
        </p:txBody>
      </p:sp>
      <p:sp>
        <p:nvSpPr>
          <p:cNvPr id="30" name="Content Placeholder 4"/>
          <p:cNvSpPr txBox="1">
            <a:spLocks/>
          </p:cNvSpPr>
          <p:nvPr/>
        </p:nvSpPr>
        <p:spPr>
          <a:xfrm>
            <a:off x="1066800" y="3411031"/>
            <a:ext cx="10058400" cy="50266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charset="0"/>
              <a:buChar char="•"/>
            </a:pPr>
            <a:r>
              <a:rPr lang="en-US" sz="2800" dirty="0" smtClean="0"/>
              <a:t>Phytoplankton</a:t>
            </a:r>
            <a:endParaRPr lang="en-US" dirty="0"/>
          </a:p>
        </p:txBody>
      </p:sp>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l="490" t="34763" r="27289" b="111"/>
          <a:stretch/>
        </p:blipFill>
        <p:spPr>
          <a:xfrm>
            <a:off x="3097599" y="3838851"/>
            <a:ext cx="3154934" cy="2366201"/>
          </a:xfrm>
          <a:prstGeom prst="rect">
            <a:avLst/>
          </a:prstGeom>
        </p:spPr>
      </p:pic>
    </p:spTree>
    <p:extLst>
      <p:ext uri="{BB962C8B-B14F-4D97-AF65-F5344CB8AC3E}">
        <p14:creationId xmlns:p14="http://schemas.microsoft.com/office/powerpoint/2010/main" val="74455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9" grpId="0"/>
      <p:bldP spid="27" grpId="0"/>
      <p:bldP spid="3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Flow Variability</a:t>
            </a:r>
            <a:endParaRPr lang="en-US" dirty="0"/>
          </a:p>
        </p:txBody>
      </p:sp>
      <p:pic>
        <p:nvPicPr>
          <p:cNvPr id="9" name="Content Placeholder 8"/>
          <p:cNvPicPr>
            <a:picLocks noGrp="1" noChangeAspect="1"/>
          </p:cNvPicPr>
          <p:nvPr>
            <p:ph sz="half" idx="2"/>
          </p:nvPr>
        </p:nvPicPr>
        <p:blipFill>
          <a:blip r:embed="rId3"/>
          <a:stretch>
            <a:fillRect/>
          </a:stretch>
        </p:blipFill>
        <p:spPr>
          <a:xfrm>
            <a:off x="6218238" y="1846263"/>
            <a:ext cx="5391150" cy="4043361"/>
          </a:xfrm>
          <a:prstGeom prst="rect">
            <a:avLst/>
          </a:prstGeom>
        </p:spPr>
      </p:pic>
      <p:pic>
        <p:nvPicPr>
          <p:cNvPr id="8" name="Content Placeholder 7"/>
          <p:cNvPicPr>
            <a:picLocks noGrp="1" noChangeAspect="1"/>
          </p:cNvPicPr>
          <p:nvPr>
            <p:ph sz="half" idx="1"/>
          </p:nvPr>
        </p:nvPicPr>
        <p:blipFill rotWithShape="1">
          <a:blip r:embed="rId4">
            <a:extLst>
              <a:ext uri="{28A0092B-C50C-407E-A947-70E740481C1C}">
                <a14:useLocalDpi xmlns:a14="http://schemas.microsoft.com/office/drawing/2010/main" val="0"/>
              </a:ext>
            </a:extLst>
          </a:blip>
          <a:srcRect l="2257"/>
          <a:stretch/>
        </p:blipFill>
        <p:spPr>
          <a:xfrm>
            <a:off x="1147777" y="1846263"/>
            <a:ext cx="4837083" cy="4022725"/>
          </a:xfrm>
          <a:prstGeom prst="rect">
            <a:avLst/>
          </a:prstGeom>
        </p:spPr>
      </p:pic>
      <p:sp>
        <p:nvSpPr>
          <p:cNvPr id="10" name="TextBox 9"/>
          <p:cNvSpPr txBox="1"/>
          <p:nvPr/>
        </p:nvSpPr>
        <p:spPr>
          <a:xfrm>
            <a:off x="1147777" y="5977891"/>
            <a:ext cx="2883218" cy="371475"/>
          </a:xfrm>
          <a:prstGeom prst="rect">
            <a:avLst/>
          </a:prstGeom>
          <a:noFill/>
        </p:spPr>
        <p:txBody>
          <a:bodyPr wrap="square" rtlCol="0">
            <a:spAutoFit/>
          </a:bodyPr>
          <a:lstStyle/>
          <a:p>
            <a:r>
              <a:rPr lang="en-US" dirty="0" smtClean="0"/>
              <a:t>Photo credit: Jennifer </a:t>
            </a:r>
            <a:r>
              <a:rPr lang="en-US" dirty="0" err="1" smtClean="0"/>
              <a:t>Pahl</a:t>
            </a:r>
            <a:endParaRPr lang="en-US" dirty="0"/>
          </a:p>
        </p:txBody>
      </p:sp>
      <p:sp>
        <p:nvSpPr>
          <p:cNvPr id="11" name="TextBox 10"/>
          <p:cNvSpPr txBox="1"/>
          <p:nvPr/>
        </p:nvSpPr>
        <p:spPr>
          <a:xfrm>
            <a:off x="6126479" y="5977890"/>
            <a:ext cx="3339253" cy="369332"/>
          </a:xfrm>
          <a:prstGeom prst="rect">
            <a:avLst/>
          </a:prstGeom>
          <a:noFill/>
        </p:spPr>
        <p:txBody>
          <a:bodyPr wrap="square" rtlCol="0">
            <a:spAutoFit/>
          </a:bodyPr>
          <a:lstStyle/>
          <a:p>
            <a:r>
              <a:rPr lang="en-US" dirty="0" smtClean="0"/>
              <a:t>Photo credit: Phillip Bumpers</a:t>
            </a:r>
            <a:endParaRPr lang="en-US" dirty="0"/>
          </a:p>
        </p:txBody>
      </p:sp>
    </p:spTree>
    <p:extLst>
      <p:ext uri="{BB962C8B-B14F-4D97-AF65-F5344CB8AC3E}">
        <p14:creationId xmlns:p14="http://schemas.microsoft.com/office/powerpoint/2010/main" val="1105183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Study Components</a:t>
            </a:r>
            <a:endParaRPr lang="en-US" dirty="0"/>
          </a:p>
        </p:txBody>
      </p:sp>
      <p:sp>
        <p:nvSpPr>
          <p:cNvPr id="3" name="Content Placeholder 2"/>
          <p:cNvSpPr>
            <a:spLocks noGrp="1"/>
          </p:cNvSpPr>
          <p:nvPr>
            <p:ph idx="1"/>
          </p:nvPr>
        </p:nvSpPr>
        <p:spPr/>
        <p:txBody>
          <a:bodyPr/>
          <a:lstStyle/>
          <a:p>
            <a:pPr>
              <a:buFont typeface="Arial" charset="0"/>
              <a:buChar char="•"/>
            </a:pPr>
            <a:r>
              <a:rPr lang="en-US" sz="2800" dirty="0" smtClean="0"/>
              <a:t>Hydrologic Model</a:t>
            </a:r>
          </a:p>
          <a:p>
            <a:pPr>
              <a:buFont typeface="Arial" charset="0"/>
              <a:buChar char="•"/>
            </a:pPr>
            <a:r>
              <a:rPr lang="en-US" sz="2800" dirty="0" smtClean="0"/>
              <a:t>Whole Stream Data Logging</a:t>
            </a:r>
          </a:p>
          <a:p>
            <a:pPr>
              <a:buFont typeface="Arial" charset="0"/>
              <a:buChar char="•"/>
            </a:pPr>
            <a:r>
              <a:rPr lang="en-US" sz="2800" dirty="0" smtClean="0"/>
              <a:t>Monthly Biomass Sampling</a:t>
            </a:r>
          </a:p>
          <a:p>
            <a:pPr>
              <a:buFont typeface="Arial" charset="0"/>
              <a:buChar char="•"/>
            </a:pPr>
            <a:r>
              <a:rPr lang="en-US" sz="2800" dirty="0" smtClean="0"/>
              <a:t>Chamber studies</a:t>
            </a:r>
          </a:p>
          <a:p>
            <a:pPr>
              <a:buFont typeface="Arial" charset="0"/>
              <a:buChar char="•"/>
            </a:pPr>
            <a:endParaRPr lang="en-US"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3406" t="18921" r="4261" b="10248"/>
          <a:stretch/>
        </p:blipFill>
        <p:spPr>
          <a:xfrm>
            <a:off x="7540054" y="773243"/>
            <a:ext cx="4167264" cy="269385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38664" y="4213664"/>
            <a:ext cx="2548327" cy="1911245"/>
          </a:xfrm>
          <a:prstGeom prst="rect">
            <a:avLst/>
          </a:prstGeom>
        </p:spPr>
      </p:pic>
      <p:pic>
        <p:nvPicPr>
          <p:cNvPr id="6" name="Picture 5"/>
          <p:cNvPicPr>
            <a:picLocks noChangeAspect="1"/>
          </p:cNvPicPr>
          <p:nvPr/>
        </p:nvPicPr>
        <p:blipFill rotWithShape="1">
          <a:blip r:embed="rId5">
            <a:extLst>
              <a:ext uri="{28A0092B-C50C-407E-A947-70E740481C1C}">
                <a14:useLocalDpi xmlns:a14="http://schemas.microsoft.com/office/drawing/2010/main" val="0"/>
              </a:ext>
            </a:extLst>
          </a:blip>
          <a:srcRect l="6838" r="15269"/>
          <a:stretch/>
        </p:blipFill>
        <p:spPr>
          <a:xfrm rot="5400000">
            <a:off x="5229665" y="3142243"/>
            <a:ext cx="3169439" cy="3051709"/>
          </a:xfrm>
          <a:prstGeom prst="rect">
            <a:avLst/>
          </a:prstGeom>
        </p:spPr>
      </p:pic>
    </p:spTree>
    <p:extLst>
      <p:ext uri="{BB962C8B-B14F-4D97-AF65-F5344CB8AC3E}">
        <p14:creationId xmlns:p14="http://schemas.microsoft.com/office/powerpoint/2010/main" val="20515164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First Field Season</a:t>
            </a:r>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898096"/>
            <a:ext cx="5276538" cy="3957404"/>
          </a:xfrm>
          <a:prstGeom prst="rect">
            <a:avLst/>
          </a:prstGeom>
        </p:spPr>
      </p:pic>
      <p:pic>
        <p:nvPicPr>
          <p:cNvPr id="9" name="Content Placeholder 8"/>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535712" y="1906571"/>
            <a:ext cx="5265239" cy="3948929"/>
          </a:xfrm>
        </p:spPr>
      </p:pic>
      <p:sp>
        <p:nvSpPr>
          <p:cNvPr id="10" name="TextBox 9"/>
          <p:cNvSpPr txBox="1"/>
          <p:nvPr/>
        </p:nvSpPr>
        <p:spPr>
          <a:xfrm>
            <a:off x="1097280" y="6016236"/>
            <a:ext cx="5789729" cy="369332"/>
          </a:xfrm>
          <a:prstGeom prst="rect">
            <a:avLst/>
          </a:prstGeom>
          <a:noFill/>
        </p:spPr>
        <p:txBody>
          <a:bodyPr wrap="square" rtlCol="0">
            <a:spAutoFit/>
          </a:bodyPr>
          <a:lstStyle/>
          <a:p>
            <a:r>
              <a:rPr lang="en-US" dirty="0" smtClean="0"/>
              <a:t>Photo credit: Phillip Bumpers, Caitlin Conn</a:t>
            </a:r>
            <a:endParaRPr lang="en-US" dirty="0"/>
          </a:p>
        </p:txBody>
      </p:sp>
      <p:pic>
        <p:nvPicPr>
          <p:cNvPr id="11" name="Picture 10"/>
          <p:cNvPicPr>
            <a:picLocks noChangeAspect="1"/>
          </p:cNvPicPr>
          <p:nvPr/>
        </p:nvPicPr>
        <p:blipFill rotWithShape="1">
          <a:blip r:embed="rId5">
            <a:extLst>
              <a:ext uri="{28A0092B-C50C-407E-A947-70E740481C1C}">
                <a14:useLocalDpi xmlns:a14="http://schemas.microsoft.com/office/drawing/2010/main" val="0"/>
              </a:ext>
            </a:extLst>
          </a:blip>
          <a:srcRect t="10347"/>
          <a:stretch/>
        </p:blipFill>
        <p:spPr>
          <a:xfrm rot="5400000">
            <a:off x="-81770" y="2749813"/>
            <a:ext cx="3352143" cy="2253968"/>
          </a:xfrm>
          <a:prstGeom prst="rect">
            <a:avLst/>
          </a:prstGeom>
        </p:spPr>
      </p:pic>
    </p:spTree>
    <p:extLst>
      <p:ext uri="{BB962C8B-B14F-4D97-AF65-F5344CB8AC3E}">
        <p14:creationId xmlns:p14="http://schemas.microsoft.com/office/powerpoint/2010/main" val="2738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Acknowledgements</a:t>
            </a:r>
            <a:endParaRPr lang="en-US"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8707" y="3743082"/>
            <a:ext cx="2723256" cy="2086939"/>
          </a:xfrm>
          <a:prstGeom prst="rect">
            <a:avLst/>
          </a:prstGeom>
        </p:spPr>
      </p:pic>
      <p:sp>
        <p:nvSpPr>
          <p:cNvPr id="14" name="TextBox 13"/>
          <p:cNvSpPr txBox="1"/>
          <p:nvPr/>
        </p:nvSpPr>
        <p:spPr>
          <a:xfrm>
            <a:off x="5526873" y="5537633"/>
            <a:ext cx="2038662" cy="584775"/>
          </a:xfrm>
          <a:prstGeom prst="rect">
            <a:avLst/>
          </a:prstGeom>
          <a:noFill/>
        </p:spPr>
        <p:txBody>
          <a:bodyPr wrap="square" rtlCol="0">
            <a:spAutoFit/>
          </a:bodyPr>
          <a:lstStyle/>
          <a:p>
            <a:r>
              <a:rPr lang="en-US" sz="3200" dirty="0" smtClean="0"/>
              <a:t>Thank you!</a:t>
            </a:r>
            <a:endParaRPr lang="en-US" sz="3200" dirty="0"/>
          </a:p>
        </p:txBody>
      </p:sp>
      <p:sp>
        <p:nvSpPr>
          <p:cNvPr id="3" name="TextBox 2"/>
          <p:cNvSpPr txBox="1"/>
          <p:nvPr/>
        </p:nvSpPr>
        <p:spPr>
          <a:xfrm>
            <a:off x="1298903" y="1844902"/>
            <a:ext cx="7785136" cy="1508105"/>
          </a:xfrm>
          <a:prstGeom prst="rect">
            <a:avLst/>
          </a:prstGeom>
          <a:noFill/>
        </p:spPr>
        <p:txBody>
          <a:bodyPr wrap="square" rtlCol="0">
            <a:spAutoFit/>
          </a:bodyPr>
          <a:lstStyle/>
          <a:p>
            <a:pPr marL="285750" indent="-285750">
              <a:buFont typeface="Arial" charset="0"/>
              <a:buChar char="•"/>
            </a:pPr>
            <a:r>
              <a:rPr lang="en-US" sz="2000" dirty="0" smtClean="0"/>
              <a:t>The many undergraduates, fellow graduate students, and staff who have helped me in the field already:</a:t>
            </a:r>
          </a:p>
          <a:p>
            <a:pPr marL="285750" indent="-285750">
              <a:buFont typeface="Arial" charset="0"/>
              <a:buChar char="•"/>
            </a:pPr>
            <a:endParaRPr lang="en-US" sz="1200" dirty="0" smtClean="0"/>
          </a:p>
          <a:p>
            <a:pPr lvl="1"/>
            <a:r>
              <a:rPr lang="en-US" sz="2000" dirty="0" smtClean="0"/>
              <a:t>Carter Coleman, Marisa </a:t>
            </a:r>
            <a:r>
              <a:rPr lang="en-US" sz="2000" dirty="0" err="1" smtClean="0"/>
              <a:t>ValeCruz</a:t>
            </a:r>
            <a:r>
              <a:rPr lang="en-US" sz="2000" dirty="0" smtClean="0"/>
              <a:t>, James Wood, </a:t>
            </a:r>
            <a:r>
              <a:rPr lang="en-US" sz="2000" dirty="0"/>
              <a:t>D</a:t>
            </a:r>
            <a:r>
              <a:rPr lang="en-US" sz="2000" dirty="0" smtClean="0"/>
              <a:t>oug </a:t>
            </a:r>
            <a:r>
              <a:rPr lang="en-US" sz="2000" dirty="0" err="1" smtClean="0"/>
              <a:t>Leasure</a:t>
            </a:r>
            <a:r>
              <a:rPr lang="en-US" sz="2000" dirty="0" smtClean="0"/>
              <a:t>, John Skaggs, Dinah Carlton, Garrett </a:t>
            </a:r>
            <a:r>
              <a:rPr lang="en-US" sz="2000" dirty="0" err="1" smtClean="0"/>
              <a:t>Frandson</a:t>
            </a:r>
            <a:endParaRPr lang="en-US" sz="2000" dirty="0" smtClean="0"/>
          </a:p>
        </p:txBody>
      </p:sp>
      <p:pic>
        <p:nvPicPr>
          <p:cNvPr id="16" name="Picture 15"/>
          <p:cNvPicPr>
            <a:picLocks noChangeAspect="1"/>
          </p:cNvPicPr>
          <p:nvPr/>
        </p:nvPicPr>
        <p:blipFill>
          <a:blip r:embed="rId4"/>
          <a:stretch>
            <a:fillRect/>
          </a:stretch>
        </p:blipFill>
        <p:spPr>
          <a:xfrm>
            <a:off x="29486184" y="3074485"/>
            <a:ext cx="4727864" cy="1495136"/>
          </a:xfrm>
          <a:prstGeom prst="rect">
            <a:avLst/>
          </a:prstGeom>
        </p:spPr>
      </p:pic>
      <p:pic>
        <p:nvPicPr>
          <p:cNvPr id="17" name="Picture 16"/>
          <p:cNvPicPr>
            <a:picLocks noChangeAspect="1"/>
          </p:cNvPicPr>
          <p:nvPr/>
        </p:nvPicPr>
        <p:blipFill>
          <a:blip r:embed="rId4"/>
          <a:stretch>
            <a:fillRect/>
          </a:stretch>
        </p:blipFill>
        <p:spPr>
          <a:xfrm>
            <a:off x="29638584" y="3226885"/>
            <a:ext cx="4727864" cy="1495136"/>
          </a:xfrm>
          <a:prstGeom prst="rect">
            <a:avLst/>
          </a:prstGeom>
        </p:spPr>
      </p:pic>
      <p:pic>
        <p:nvPicPr>
          <p:cNvPr id="18" name="Picture 17"/>
          <p:cNvPicPr>
            <a:picLocks noChangeAspect="1"/>
          </p:cNvPicPr>
          <p:nvPr/>
        </p:nvPicPr>
        <p:blipFill>
          <a:blip r:embed="rId4"/>
          <a:stretch>
            <a:fillRect/>
          </a:stretch>
        </p:blipFill>
        <p:spPr>
          <a:xfrm>
            <a:off x="29790984" y="3379285"/>
            <a:ext cx="4727864" cy="1495136"/>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8168" y="4201753"/>
            <a:ext cx="3282339" cy="1040535"/>
          </a:xfrm>
          <a:prstGeom prst="rect">
            <a:avLst/>
          </a:prstGeom>
        </p:spPr>
      </p:pic>
    </p:spTree>
    <p:extLst>
      <p:ext uri="{BB962C8B-B14F-4D97-AF65-F5344CB8AC3E}">
        <p14:creationId xmlns:p14="http://schemas.microsoft.com/office/powerpoint/2010/main" val="307612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752581"/>
            <a:ext cx="12192000" cy="9143998"/>
          </a:xfrm>
        </p:spPr>
      </p:pic>
      <p:sp>
        <p:nvSpPr>
          <p:cNvPr id="6" name="Title 5"/>
          <p:cNvSpPr>
            <a:spLocks noGrp="1"/>
          </p:cNvSpPr>
          <p:nvPr>
            <p:ph type="title"/>
          </p:nvPr>
        </p:nvSpPr>
        <p:spPr>
          <a:xfrm>
            <a:off x="182880" y="716453"/>
            <a:ext cx="8496425" cy="3102965"/>
          </a:xfrm>
        </p:spPr>
        <p:txBody>
          <a:bodyPr>
            <a:normAutofit/>
          </a:bodyPr>
          <a:lstStyle/>
          <a:p>
            <a:r>
              <a:rPr lang="en-US" sz="2800" dirty="0">
                <a:solidFill>
                  <a:schemeClr val="bg1"/>
                </a:solidFill>
              </a:rPr>
              <a:t>“</a:t>
            </a:r>
            <a:r>
              <a:rPr lang="en-US" sz="3200" dirty="0">
                <a:solidFill>
                  <a:schemeClr val="bg1"/>
                </a:solidFill>
              </a:rPr>
              <a:t>The success of river protection and rehabilitation/restoration depends upon understanding and accurately modelling relationship between hydrological patterns, fluvial disturbance and ecological responses in rivers and floodplains” – </a:t>
            </a:r>
            <a:r>
              <a:rPr lang="en-US" sz="2000" dirty="0" err="1">
                <a:solidFill>
                  <a:schemeClr val="bg1"/>
                </a:solidFill>
              </a:rPr>
              <a:t>Arthington</a:t>
            </a:r>
            <a:r>
              <a:rPr lang="en-US" sz="2000" dirty="0">
                <a:solidFill>
                  <a:schemeClr val="bg1"/>
                </a:solidFill>
              </a:rPr>
              <a:t> et al. 2010 </a:t>
            </a:r>
            <a:r>
              <a:rPr lang="en-US" dirty="0">
                <a:solidFill>
                  <a:schemeClr val="bg1"/>
                </a:solidFill>
              </a:rPr>
              <a:t/>
            </a: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865190530"/>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4951</TotalTime>
  <Words>1531</Words>
  <Application>Microsoft Macintosh PowerPoint</Application>
  <PresentationFormat>Widescreen</PresentationFormat>
  <Paragraphs>64</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Calibri Light</vt:lpstr>
      <vt:lpstr>Wingdings</vt:lpstr>
      <vt:lpstr>Arial</vt:lpstr>
      <vt:lpstr>Retrospect</vt:lpstr>
      <vt:lpstr>Informing River Management by Quantifying the Effects of Flow Conditions on Key Ecological Processes</vt:lpstr>
      <vt:lpstr>Middle Oconee River, Ben Burton Park</vt:lpstr>
      <vt:lpstr>Research Objectives</vt:lpstr>
      <vt:lpstr>Primary Producer Community</vt:lpstr>
      <vt:lpstr>Flow Variability</vt:lpstr>
      <vt:lpstr>Study Components</vt:lpstr>
      <vt:lpstr>First Field Season</vt:lpstr>
      <vt:lpstr>Acknowledgements</vt:lpstr>
      <vt:lpstr>“The success of river protection and rehabilitation/restoration depends upon understanding and accurately modelling relationship between hydrological patterns, fluvial disturbance and ecological responses in rivers and floodplains” – Arthington et al. 2010  </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Informing River Management by Quantifying the Effects of Flow Conditions on Key Ecological Functions in the Middle Oconee River </dc:title>
  <dc:creator>conncc2@gmail.com</dc:creator>
  <cp:lastModifiedBy>conncc2@gmail.com</cp:lastModifiedBy>
  <cp:revision>45</cp:revision>
  <dcterms:created xsi:type="dcterms:W3CDTF">2016-09-26T19:18:59Z</dcterms:created>
  <dcterms:modified xsi:type="dcterms:W3CDTF">2016-09-30T05:54:12Z</dcterms:modified>
</cp:coreProperties>
</file>