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wdp" ContentType="image/vnd.ms-photo"/>
  <Default Extension="mp4" ContentType="video/mp4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0"/>
  </p:notesMasterIdLst>
  <p:sldIdLst>
    <p:sldId id="256" r:id="rId2"/>
    <p:sldId id="259" r:id="rId3"/>
    <p:sldId id="258" r:id="rId4"/>
    <p:sldId id="260" r:id="rId5"/>
    <p:sldId id="261" r:id="rId6"/>
    <p:sldId id="263" r:id="rId7"/>
    <p:sldId id="257" r:id="rId8"/>
    <p:sldId id="262" r:id="rId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A0806"/>
    <a:srgbClr val="0A060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77423" autoAdjust="0"/>
  </p:normalViewPr>
  <p:slideViewPr>
    <p:cSldViewPr snapToGrid="0">
      <p:cViewPr varScale="1">
        <p:scale>
          <a:sx n="94" d="100"/>
          <a:sy n="94" d="100"/>
        </p:scale>
        <p:origin x="1536" y="84"/>
      </p:cViewPr>
      <p:guideLst/>
    </p:cSldViewPr>
  </p:slideViewPr>
  <p:notesTextViewPr>
    <p:cViewPr>
      <p:scale>
        <a:sx n="3" d="2"/>
        <a:sy n="3" d="2"/>
      </p:scale>
      <p:origin x="0" y="-1026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A00009A-DD03-4718-803A-A40A350B7869}" type="datetimeFigureOut">
              <a:rPr lang="en-US" smtClean="0"/>
              <a:t>9/29/2016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E0F94C8-8F0B-4914-AADB-DB3D0B4DE31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05853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May look like good coverage ….but!...</a:t>
            </a:r>
          </a:p>
          <a:p>
            <a:endParaRPr lang="en-US" dirty="0" smtClean="0"/>
          </a:p>
          <a:p>
            <a:r>
              <a:rPr lang="en-US" dirty="0" smtClean="0"/>
              <a:t>1) Sites visited rarely and sporadically through time,</a:t>
            </a:r>
            <a:r>
              <a:rPr lang="en-US" baseline="0" dirty="0" smtClean="0"/>
              <a:t> as long ago as the 1940s</a:t>
            </a:r>
          </a:p>
          <a:p>
            <a:endParaRPr lang="en-US" dirty="0" smtClean="0"/>
          </a:p>
          <a:p>
            <a:r>
              <a:rPr lang="en-US" dirty="0" smtClean="0"/>
              <a:t>2) Lots of small streams are not sampled</a:t>
            </a:r>
            <a:r>
              <a:rPr lang="en-US" baseline="0" dirty="0" smtClean="0"/>
              <a:t> (and are not on the map)</a:t>
            </a:r>
          </a:p>
          <a:p>
            <a:endParaRPr lang="en-US" baseline="0" dirty="0" smtClean="0"/>
          </a:p>
          <a:p>
            <a:r>
              <a:rPr lang="en-US" baseline="0" dirty="0" smtClean="0"/>
              <a:t>3) A number of “middle sized” streams have not been sampled (Shoal, Big, Trail, Turkey, East Sandy)</a:t>
            </a:r>
            <a:endParaRPr lang="en-US" dirty="0" smtClean="0"/>
          </a:p>
          <a:p>
            <a:endParaRPr lang="en-US" dirty="0" smtClean="0"/>
          </a:p>
          <a:p>
            <a:r>
              <a:rPr lang="en-US" dirty="0" smtClean="0"/>
              <a:t>Number</a:t>
            </a:r>
            <a:r>
              <a:rPr lang="en-US" baseline="0" dirty="0" smtClean="0"/>
              <a:t> of sites sampled per decade (include a table?)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E0F94C8-8F0B-4914-AADB-DB3D0B4DE315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606779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aseline="0" dirty="0" smtClean="0"/>
              <a:t>Numbers are based on UGA Natural History Museum Records</a:t>
            </a:r>
            <a:endParaRPr lang="en-US" baseline="0" dirty="0" smtClean="0"/>
          </a:p>
          <a:p>
            <a:endParaRPr lang="en-US" baseline="0" dirty="0" smtClean="0"/>
          </a:p>
          <a:p>
            <a:r>
              <a:rPr lang="en-US" baseline="0" dirty="0" smtClean="0"/>
              <a:t>Few records of fishes across large variation in stream quality and stressors with important native, endemic species? Maybe we should pay attention!</a:t>
            </a:r>
          </a:p>
          <a:p>
            <a:endParaRPr lang="en-US" baseline="0" dirty="0" smtClean="0"/>
          </a:p>
          <a:p>
            <a:r>
              <a:rPr lang="en-US" baseline="0" dirty="0" smtClean="0"/>
              <a:t>So just a couple examples of what we might look for: a common species, and a rare </a:t>
            </a:r>
            <a:r>
              <a:rPr lang="en-US" baseline="0" dirty="0" err="1" smtClean="0"/>
              <a:t>speies</a:t>
            </a:r>
            <a:r>
              <a:rPr lang="en-US" baseline="0" dirty="0" smtClean="0"/>
              <a:t>…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E0F94C8-8F0B-4914-AADB-DB3D0B4DE315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137627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What can we</a:t>
            </a:r>
            <a:r>
              <a:rPr lang="en-US" baseline="0" dirty="0" smtClean="0"/>
              <a:t> get out of monitoring a common species?</a:t>
            </a:r>
          </a:p>
          <a:p>
            <a:endParaRPr lang="en-US" baseline="0" dirty="0" smtClean="0"/>
          </a:p>
          <a:p>
            <a:r>
              <a:rPr lang="en-US" baseline="0" dirty="0" smtClean="0"/>
              <a:t>Tool for conservation: individual metrics (condition, growth, disease) and population metrics (abundance, size structure) indicate water quality</a:t>
            </a:r>
          </a:p>
          <a:p>
            <a:endParaRPr lang="en-US" baseline="0" dirty="0" smtClean="0"/>
          </a:p>
          <a:p>
            <a:r>
              <a:rPr lang="en-US" baseline="0" dirty="0" smtClean="0"/>
              <a:t>Goal for conservation: Persistence, population health, viewing opportunities and public interest (is this something we can get people interested in?)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E0F94C8-8F0B-4914-AADB-DB3D0B4DE315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279737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What can we</a:t>
            </a:r>
            <a:r>
              <a:rPr lang="en-US" baseline="0" dirty="0" smtClean="0"/>
              <a:t> get out of monitoring a threatened/rare species?</a:t>
            </a:r>
          </a:p>
          <a:p>
            <a:endParaRPr lang="en-US" baseline="0" dirty="0" smtClean="0"/>
          </a:p>
          <a:p>
            <a:r>
              <a:rPr lang="en-US" baseline="0" dirty="0" smtClean="0"/>
              <a:t>Tool for conservation: Presence may indicate something about water quality….specific habitat or </a:t>
            </a:r>
            <a:r>
              <a:rPr lang="en-US" baseline="0" dirty="0" err="1" smtClean="0"/>
              <a:t>physiol</a:t>
            </a:r>
            <a:endParaRPr lang="en-US" baseline="0" dirty="0" smtClean="0"/>
          </a:p>
          <a:p>
            <a:r>
              <a:rPr lang="en-US" baseline="0" dirty="0" smtClean="0"/>
              <a:t>Goal for conservation: Occurrence and persistence of this endemic</a:t>
            </a:r>
          </a:p>
          <a:p>
            <a:endParaRPr lang="en-US" baseline="0" dirty="0" smtClean="0"/>
          </a:p>
          <a:p>
            <a:r>
              <a:rPr lang="en-US" baseline="0" dirty="0" smtClean="0"/>
              <a:t>For this </a:t>
            </a:r>
            <a:r>
              <a:rPr lang="en-US" baseline="0" dirty="0" err="1" smtClean="0"/>
              <a:t>speices</a:t>
            </a:r>
            <a:r>
              <a:rPr lang="en-US" baseline="0" dirty="0" smtClean="0"/>
              <a:t> (and maybe one or two others), there’s a need for higher resolution occurrence info to track conservation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E0F94C8-8F0B-4914-AADB-DB3D0B4DE315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629002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GA DNR Stream team does awesome work, but necessarily not focused</a:t>
            </a:r>
            <a:r>
              <a:rPr lang="en-US" baseline="0" dirty="0" smtClean="0"/>
              <a:t> on ACC</a:t>
            </a:r>
          </a:p>
          <a:p>
            <a:endParaRPr lang="en-US" baseline="0" dirty="0" smtClean="0"/>
          </a:p>
          <a:p>
            <a:r>
              <a:rPr lang="en-US" baseline="0" dirty="0" smtClean="0"/>
              <a:t>Recent DNR/USEPA stressor ID project is focusing effort on Upper Oconee, but not slated to last (TBOK)</a:t>
            </a:r>
            <a:endParaRPr lang="en-US" dirty="0" smtClean="0"/>
          </a:p>
          <a:p>
            <a:endParaRPr lang="en-US" dirty="0" smtClean="0"/>
          </a:p>
          <a:p>
            <a:r>
              <a:rPr lang="en-US" dirty="0" smtClean="0"/>
              <a:t>Sandy Ck. Fish Distribution study</a:t>
            </a:r>
            <a:r>
              <a:rPr lang="en-US" baseline="0" dirty="0" smtClean="0"/>
              <a:t> is a multi-site, multi-season dynamic distribution study (note C. </a:t>
            </a:r>
            <a:r>
              <a:rPr lang="en-US" baseline="0" dirty="0" err="1" smtClean="0"/>
              <a:t>xaenura</a:t>
            </a:r>
            <a:r>
              <a:rPr lang="en-US" baseline="0" dirty="0" smtClean="0"/>
              <a:t> &amp; H. </a:t>
            </a:r>
            <a:r>
              <a:rPr lang="en-US" baseline="0" dirty="0" err="1" smtClean="0"/>
              <a:t>regius</a:t>
            </a:r>
            <a:r>
              <a:rPr lang="en-US" baseline="0" dirty="0" smtClean="0"/>
              <a:t> occurrence)</a:t>
            </a:r>
          </a:p>
          <a:p>
            <a:endParaRPr lang="en-US" baseline="0" dirty="0" smtClean="0"/>
          </a:p>
          <a:p>
            <a:r>
              <a:rPr lang="en-US" baseline="0" dirty="0" smtClean="0"/>
              <a:t>BHC nest surveys are fun (that’s where we get video like the ones we see)</a:t>
            </a:r>
          </a:p>
          <a:p>
            <a:endParaRPr lang="en-US" baseline="0" dirty="0" smtClean="0"/>
          </a:p>
          <a:p>
            <a:r>
              <a:rPr lang="en-US" baseline="0" dirty="0" smtClean="0"/>
              <a:t>Synoptic sampling – its like Steven Colbert’s “Better Know a District” segment from the old show</a:t>
            </a:r>
          </a:p>
          <a:p>
            <a:endParaRPr lang="en-US" baseline="0" dirty="0" smtClean="0"/>
          </a:p>
          <a:p>
            <a:endParaRPr lang="en-US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E0F94C8-8F0B-4914-AADB-DB3D0B4DE315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648491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Fish: all part of a well balanced monitoring </a:t>
            </a:r>
            <a:r>
              <a:rPr lang="en-US" dirty="0" smtClean="0"/>
              <a:t>program</a:t>
            </a:r>
          </a:p>
          <a:p>
            <a:pPr lvl="1"/>
            <a:r>
              <a:rPr lang="en-US" dirty="0" smtClean="0">
                <a:solidFill>
                  <a:schemeClr val="bg1"/>
                </a:solidFill>
              </a:rPr>
              <a:t>Are fishes avoiding certain areas?</a:t>
            </a:r>
          </a:p>
          <a:p>
            <a:pPr lvl="2"/>
            <a:r>
              <a:rPr lang="en-US" dirty="0" smtClean="0">
                <a:solidFill>
                  <a:schemeClr val="bg1"/>
                </a:solidFill>
              </a:rPr>
              <a:t>Habitat degradation</a:t>
            </a:r>
          </a:p>
          <a:p>
            <a:pPr lvl="2"/>
            <a:r>
              <a:rPr lang="en-US" dirty="0" smtClean="0">
                <a:solidFill>
                  <a:schemeClr val="bg1"/>
                </a:solidFill>
              </a:rPr>
              <a:t>Connectivity</a:t>
            </a:r>
          </a:p>
          <a:p>
            <a:pPr lvl="1"/>
            <a:r>
              <a:rPr lang="en-US" dirty="0" smtClean="0">
                <a:solidFill>
                  <a:schemeClr val="bg1"/>
                </a:solidFill>
              </a:rPr>
              <a:t>Is fish occurrence seasonal?</a:t>
            </a:r>
          </a:p>
          <a:p>
            <a:pPr lvl="2"/>
            <a:r>
              <a:rPr lang="en-US" dirty="0" smtClean="0">
                <a:solidFill>
                  <a:schemeClr val="bg1"/>
                </a:solidFill>
              </a:rPr>
              <a:t>Migration</a:t>
            </a:r>
          </a:p>
          <a:p>
            <a:pPr lvl="2"/>
            <a:r>
              <a:rPr lang="en-US" dirty="0" smtClean="0">
                <a:solidFill>
                  <a:schemeClr val="bg1"/>
                </a:solidFill>
              </a:rPr>
              <a:t>Life history &amp; biotic integrity</a:t>
            </a:r>
          </a:p>
          <a:p>
            <a:pPr lvl="1"/>
            <a:r>
              <a:rPr lang="en-US" dirty="0" smtClean="0">
                <a:solidFill>
                  <a:schemeClr val="bg1"/>
                </a:solidFill>
              </a:rPr>
              <a:t>Individual and population health</a:t>
            </a:r>
          </a:p>
          <a:p>
            <a:pPr lvl="2"/>
            <a:r>
              <a:rPr lang="en-US" dirty="0" smtClean="0">
                <a:solidFill>
                  <a:schemeClr val="bg1"/>
                </a:solidFill>
              </a:rPr>
              <a:t>Reproduction and recruitment</a:t>
            </a:r>
          </a:p>
          <a:p>
            <a:pPr lvl="2"/>
            <a:r>
              <a:rPr lang="en-US" dirty="0" smtClean="0">
                <a:solidFill>
                  <a:schemeClr val="bg1"/>
                </a:solidFill>
              </a:rPr>
              <a:t>Growth, survival, disease</a:t>
            </a:r>
          </a:p>
          <a:p>
            <a:pPr lvl="1"/>
            <a:r>
              <a:rPr lang="en-US" dirty="0" smtClean="0">
                <a:solidFill>
                  <a:schemeClr val="bg1"/>
                </a:solidFill>
              </a:rPr>
              <a:t>Better understand the system</a:t>
            </a:r>
          </a:p>
          <a:p>
            <a:pPr lvl="2"/>
            <a:r>
              <a:rPr lang="en-US" dirty="0" smtClean="0">
                <a:solidFill>
                  <a:schemeClr val="bg1"/>
                </a:solidFill>
              </a:rPr>
              <a:t>Synthesize biotic and abiotic information</a:t>
            </a:r>
          </a:p>
          <a:p>
            <a:pPr lvl="1"/>
            <a:endParaRPr lang="en-US" smtClean="0">
              <a:solidFill>
                <a:schemeClr val="bg1"/>
              </a:solidFill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E0F94C8-8F0B-4914-AADB-DB3D0B4DE315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631520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9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685800" y="1346947"/>
            <a:ext cx="7772400" cy="80683"/>
          </a:xfrm>
          <a:prstGeom prst="rect">
            <a:avLst/>
          </a:prstGeom>
          <a:blipFill dpi="0" rotWithShape="1">
            <a:blip r:embed="rId2">
              <a:alphaModFix amt="8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685800" y="4282763"/>
            <a:ext cx="7772400" cy="80683"/>
          </a:xfrm>
          <a:prstGeom prst="rect">
            <a:avLst/>
          </a:prstGeom>
          <a:blipFill dpi="0" rotWithShape="1">
            <a:blip r:embed="rId2">
              <a:alphaModFix amt="8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685800" y="1484779"/>
            <a:ext cx="7772400" cy="2743200"/>
          </a:xfrm>
          <a:prstGeom prst="rect">
            <a:avLst/>
          </a:prstGeom>
          <a:blipFill dpi="0" rotWithShape="1">
            <a:blip r:embed="rId2">
              <a:alphaModFix amt="8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10" name="Group 9"/>
          <p:cNvGrpSpPr>
            <a:grpSpLocks noChangeAspect="1"/>
          </p:cNvGrpSpPr>
          <p:nvPr/>
        </p:nvGrpSpPr>
        <p:grpSpPr>
          <a:xfrm>
            <a:off x="7234780" y="4107023"/>
            <a:ext cx="914400" cy="914400"/>
            <a:chOff x="9685338" y="4460675"/>
            <a:chExt cx="1080904" cy="1080902"/>
          </a:xfrm>
        </p:grpSpPr>
        <p:sp>
          <p:nvSpPr>
            <p:cNvPr id="11" name="Oval 10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2" name="Oval 11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88670" y="1432223"/>
            <a:ext cx="7593330" cy="3035808"/>
          </a:xfrm>
        </p:spPr>
        <p:txBody>
          <a:bodyPr anchor="ctr">
            <a:noAutofit/>
          </a:bodyPr>
          <a:lstStyle>
            <a:lvl1pPr algn="l">
              <a:lnSpc>
                <a:spcPct val="80000"/>
              </a:lnSpc>
              <a:defRPr sz="6400" b="0" cap="all" baseline="0">
                <a:blipFill dpi="0" rotWithShape="1">
                  <a:blip r:embed="rId4"/>
                  <a:srcRect/>
                  <a:tile tx="6350" ty="-127000" sx="65000" sy="64000" flip="none" algn="tl"/>
                </a:blip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02386" y="4389120"/>
            <a:ext cx="5918454" cy="1069848"/>
          </a:xfrm>
        </p:spPr>
        <p:txBody>
          <a:bodyPr>
            <a:normAutofit/>
          </a:bodyPr>
          <a:lstStyle>
            <a:lvl1pPr marL="0" indent="0" algn="l">
              <a:buNone/>
              <a:defRPr sz="1800" b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4A5D40-F2C6-4E83-83B8-38EAC9E4A725}" type="datetimeFigureOut">
              <a:rPr lang="en-US" smtClean="0"/>
              <a:t>9/29/2016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12805" y="6272785"/>
            <a:ext cx="4745736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244280" y="4227195"/>
            <a:ext cx="895401" cy="640080"/>
          </a:xfrm>
        </p:spPr>
        <p:txBody>
          <a:bodyPr/>
          <a:lstStyle>
            <a:lvl1pPr>
              <a:defRPr sz="2800" b="1"/>
            </a:lvl1pPr>
          </a:lstStyle>
          <a:p>
            <a:fld id="{92735BB0-1D4D-4DA8-BF62-1CE856D77A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29366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4A5D40-F2C6-4E83-83B8-38EAC9E4A725}" type="datetimeFigureOut">
              <a:rPr lang="en-US" smtClean="0"/>
              <a:t>9/29/2016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735BB0-1D4D-4DA8-BF62-1CE856D77A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20816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4917989"/>
            <a:ext cx="9144000" cy="1940010"/>
          </a:xfrm>
          <a:prstGeom prst="rect">
            <a:avLst/>
          </a:prstGeom>
          <a:blipFill dpi="0" rotWithShape="1">
            <a:blip r:embed="rId2">
              <a:alphaModFix amt="8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25346" y="1225296"/>
            <a:ext cx="6960870" cy="3520440"/>
          </a:xfrm>
        </p:spPr>
        <p:txBody>
          <a:bodyPr anchor="ctr">
            <a:normAutofit/>
          </a:bodyPr>
          <a:lstStyle>
            <a:lvl1pPr>
              <a:lnSpc>
                <a:spcPct val="80000"/>
              </a:lnSpc>
              <a:defRPr sz="6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4330" y="5020056"/>
            <a:ext cx="6789420" cy="1066800"/>
          </a:xfrm>
        </p:spPr>
        <p:txBody>
          <a:bodyPr anchor="t">
            <a:normAutofit/>
          </a:bodyPr>
          <a:lstStyle>
            <a:lvl1pPr marL="0" indent="0">
              <a:buNone/>
              <a:defRPr sz="1800" b="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445251" y="6272785"/>
            <a:ext cx="1983232" cy="365125"/>
          </a:xfrm>
        </p:spPr>
        <p:txBody>
          <a:bodyPr/>
          <a:lstStyle>
            <a:lvl1pPr>
              <a:defRPr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A84A5D40-F2C6-4E83-83B8-38EAC9E4A725}" type="datetimeFigureOut">
              <a:rPr lang="en-US" smtClean="0"/>
              <a:t>9/29/2016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636099" y="6272784"/>
            <a:ext cx="4745736" cy="365125"/>
          </a:xfrm>
        </p:spPr>
        <p:txBody>
          <a:bodyPr/>
          <a:lstStyle>
            <a:lvl1pPr>
              <a:defRPr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endParaRPr lang="en-US"/>
          </a:p>
        </p:txBody>
      </p:sp>
      <p:grpSp>
        <p:nvGrpSpPr>
          <p:cNvPr id="8" name="Group 7"/>
          <p:cNvGrpSpPr>
            <a:grpSpLocks noChangeAspect="1"/>
          </p:cNvGrpSpPr>
          <p:nvPr/>
        </p:nvGrpSpPr>
        <p:grpSpPr>
          <a:xfrm>
            <a:off x="633862" y="2430623"/>
            <a:ext cx="914400" cy="914400"/>
            <a:chOff x="9685338" y="4460675"/>
            <a:chExt cx="1080904" cy="1080902"/>
          </a:xfrm>
        </p:grpSpPr>
        <p:sp>
          <p:nvSpPr>
            <p:cNvPr id="9" name="Oval 8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0" name="Oval 9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45450" y="2508607"/>
            <a:ext cx="891224" cy="720332"/>
          </a:xfrm>
        </p:spPr>
        <p:txBody>
          <a:bodyPr/>
          <a:lstStyle>
            <a:lvl1pPr>
              <a:defRPr sz="2800"/>
            </a:lvl1pPr>
          </a:lstStyle>
          <a:p>
            <a:fld id="{92735BB0-1D4D-4DA8-BF62-1CE856D77A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9365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60"/>
            <a:ext cx="365760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92218" y="2194560"/>
            <a:ext cx="365760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4A5D40-F2C6-4E83-83B8-38EAC9E4A725}" type="datetimeFigureOut">
              <a:rPr lang="en-US" smtClean="0"/>
              <a:t>9/29/2016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735BB0-1D4D-4DA8-BF62-1CE856D77A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52257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048256"/>
            <a:ext cx="365760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2743200"/>
            <a:ext cx="365760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20793" y="2048256"/>
            <a:ext cx="365760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820793" y="2743200"/>
            <a:ext cx="365760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4A5D40-F2C6-4E83-83B8-38EAC9E4A725}" type="datetimeFigureOut">
              <a:rPr lang="en-US" smtClean="0"/>
              <a:t>9/29/2016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735BB0-1D4D-4DA8-BF62-1CE856D77A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35909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A84A5D40-F2C6-4E83-83B8-38EAC9E4A725}" type="datetimeFigureOut">
              <a:rPr lang="en-US" smtClean="0"/>
              <a:t>9/29/2016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735BB0-1D4D-4DA8-BF62-1CE856D77A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55528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4A5D40-F2C6-4E83-83B8-38EAC9E4A725}" type="datetimeFigureOut">
              <a:rPr lang="en-US" smtClean="0"/>
              <a:t>9/29/2016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735BB0-1D4D-4DA8-BF62-1CE856D77A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24600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6227806" y="1"/>
            <a:ext cx="2916194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12230" y="685800"/>
            <a:ext cx="2400300" cy="1737360"/>
          </a:xfrm>
        </p:spPr>
        <p:txBody>
          <a:bodyPr anchor="b">
            <a:normAutofit/>
          </a:bodyPr>
          <a:lstStyle>
            <a:lvl1pPr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685800"/>
            <a:ext cx="5033772" cy="5020056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12230" y="2423160"/>
            <a:ext cx="24003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35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grpSp>
        <p:nvGrpSpPr>
          <p:cNvPr id="12" name="Group 11"/>
          <p:cNvGrpSpPr/>
          <p:nvPr/>
        </p:nvGrpSpPr>
        <p:grpSpPr>
          <a:xfrm>
            <a:off x="8522664" y="6255258"/>
            <a:ext cx="393192" cy="393192"/>
            <a:chOff x="8532189" y="5068824"/>
            <a:chExt cx="393192" cy="393192"/>
          </a:xfrm>
        </p:grpSpPr>
        <p:sp>
          <p:nvSpPr>
            <p:cNvPr id="13" name="Oval 12"/>
            <p:cNvSpPr>
              <a:spLocks noChangeAspect="1"/>
            </p:cNvSpPr>
            <p:nvPr/>
          </p:nvSpPr>
          <p:spPr>
            <a:xfrm>
              <a:off x="8532189" y="5068824"/>
              <a:ext cx="393192" cy="39319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4" name="Oval 13"/>
            <p:cNvSpPr>
              <a:spLocks noChangeAspect="1"/>
            </p:cNvSpPr>
            <p:nvPr/>
          </p:nvSpPr>
          <p:spPr>
            <a:xfrm>
              <a:off x="8568766" y="5105400"/>
              <a:ext cx="320039" cy="320040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</p:sp>
      </p:grp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4A5D40-F2C6-4E83-83B8-38EAC9E4A725}" type="datetimeFigureOut">
              <a:rPr lang="en-US" smtClean="0"/>
              <a:t>9/29/2016</a:t>
            </a:fld>
            <a:endParaRPr lang="en-US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735BB0-1D4D-4DA8-BF62-1CE856D77A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12009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6227806" y="1"/>
            <a:ext cx="2916194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12230" y="685800"/>
            <a:ext cx="2400300" cy="1737360"/>
          </a:xfrm>
        </p:spPr>
        <p:txBody>
          <a:bodyPr anchor="b">
            <a:normAutofit/>
          </a:bodyPr>
          <a:lstStyle>
            <a:lvl1pPr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6227805" cy="6858000"/>
          </a:xfrm>
          <a:solidFill>
            <a:schemeClr val="tx2">
              <a:lumMod val="20000"/>
              <a:lumOff val="80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12230" y="2423160"/>
            <a:ext cx="24003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35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grpSp>
        <p:nvGrpSpPr>
          <p:cNvPr id="12" name="Group 11"/>
          <p:cNvGrpSpPr/>
          <p:nvPr/>
        </p:nvGrpSpPr>
        <p:grpSpPr>
          <a:xfrm>
            <a:off x="8522664" y="6255258"/>
            <a:ext cx="393192" cy="393192"/>
            <a:chOff x="8532189" y="5068824"/>
            <a:chExt cx="393192" cy="393192"/>
          </a:xfrm>
        </p:grpSpPr>
        <p:sp>
          <p:nvSpPr>
            <p:cNvPr id="13" name="Oval 12"/>
            <p:cNvSpPr>
              <a:spLocks noChangeAspect="1"/>
            </p:cNvSpPr>
            <p:nvPr/>
          </p:nvSpPr>
          <p:spPr>
            <a:xfrm>
              <a:off x="8532189" y="5068824"/>
              <a:ext cx="393192" cy="39319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4" name="Oval 13"/>
            <p:cNvSpPr>
              <a:spLocks noChangeAspect="1"/>
            </p:cNvSpPr>
            <p:nvPr/>
          </p:nvSpPr>
          <p:spPr>
            <a:xfrm>
              <a:off x="8568766" y="5105400"/>
              <a:ext cx="320039" cy="320040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</p:sp>
      </p:grp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4A5D40-F2C6-4E83-83B8-38EAC9E4A725}" type="datetimeFigureOut">
              <a:rPr lang="en-US" smtClean="0"/>
              <a:t>9/29/2016</a:t>
            </a:fld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735BB0-1D4D-4DA8-BF62-1CE856D77A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80449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4A5D40-F2C6-4E83-83B8-38EAC9E4A725}" type="datetimeFigureOut">
              <a:rPr lang="en-US" smtClean="0"/>
              <a:t>9/29/2016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735BB0-1D4D-4DA8-BF62-1CE856D77A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08481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533400"/>
            <a:ext cx="1914525" cy="5638800"/>
          </a:xfrm>
        </p:spPr>
        <p:txBody>
          <a:bodyPr vert="eaVert"/>
          <a:lstStyle>
            <a:lvl1pPr>
              <a:defRPr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00100" y="533400"/>
            <a:ext cx="5629275" cy="56388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4A5D40-F2C6-4E83-83B8-38EAC9E4A725}" type="datetimeFigureOut">
              <a:rPr lang="en-US" smtClean="0"/>
              <a:t>9/29/2016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735BB0-1D4D-4DA8-BF62-1CE856D77A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83532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microsoft.com/office/2007/relationships/hdphoto" Target="../media/hdphoto1.wdp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/>
          <p:cNvGrpSpPr/>
          <p:nvPr/>
        </p:nvGrpSpPr>
        <p:grpSpPr>
          <a:xfrm>
            <a:off x="8522664" y="6255258"/>
            <a:ext cx="393192" cy="393192"/>
            <a:chOff x="8532189" y="5068824"/>
            <a:chExt cx="393192" cy="393192"/>
          </a:xfrm>
        </p:grpSpPr>
        <p:sp>
          <p:nvSpPr>
            <p:cNvPr id="8" name="Oval 7"/>
            <p:cNvSpPr>
              <a:spLocks noChangeAspect="1"/>
            </p:cNvSpPr>
            <p:nvPr/>
          </p:nvSpPr>
          <p:spPr>
            <a:xfrm>
              <a:off x="8532189" y="5068824"/>
              <a:ext cx="393192" cy="393192"/>
            </a:xfrm>
            <a:prstGeom prst="ellipse">
              <a:avLst/>
            </a:prstGeom>
            <a:blipFill dpi="0" rotWithShape="1">
              <a:blip r:embed="rId13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14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9" name="Oval 8"/>
            <p:cNvSpPr>
              <a:spLocks noChangeAspect="1"/>
            </p:cNvSpPr>
            <p:nvPr/>
          </p:nvSpPr>
          <p:spPr>
            <a:xfrm>
              <a:off x="8568766" y="5105400"/>
              <a:ext cx="320039" cy="320040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0" y="484632"/>
            <a:ext cx="7772400" cy="16093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21408"/>
            <a:ext cx="7772400" cy="40507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2368" y="6272785"/>
            <a:ext cx="245516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A84A5D40-F2C6-4E83-83B8-38EAC9E4A725}" type="datetimeFigureOut">
              <a:rPr lang="en-US" smtClean="0"/>
              <a:t>9/29/2016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272785"/>
            <a:ext cx="474573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83346" y="6272785"/>
            <a:ext cx="48006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 b="1" spc="-70" baseline="0">
                <a:solidFill>
                  <a:srgbClr val="FFFFFF"/>
                </a:solidFill>
                <a:latin typeface="+mn-lt"/>
              </a:defRPr>
            </a:lvl1pPr>
          </a:lstStyle>
          <a:p>
            <a:fld id="{92735BB0-1D4D-4DA8-BF62-1CE856D77A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86566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200" b="0" kern="1200" cap="all" baseline="0">
          <a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tile tx="6350" ty="-127000" sx="65000" sy="64000" flip="none" algn="tl"/>
          </a:blip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2.jpeg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11.jpeg"/><Relationship Id="rId5" Type="http://schemas.openxmlformats.org/officeDocument/2006/relationships/image" Target="../media/image10.png"/><Relationship Id="rId4" Type="http://schemas.openxmlformats.org/officeDocument/2006/relationships/notesSlide" Target="../notesSlides/notesSlid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jpeg"/><Relationship Id="rId5" Type="http://schemas.openxmlformats.org/officeDocument/2006/relationships/image" Target="../media/image16.png"/><Relationship Id="rId4" Type="http://schemas.openxmlformats.org/officeDocument/2006/relationships/image" Target="../media/image15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1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US" sz="4000" dirty="0" smtClean="0"/>
              <a:t>Backyard knowledge gaps: The state of stream fish monitoring in Athens-Clarke County</a:t>
            </a:r>
            <a:endParaRPr lang="en-US" sz="40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02386" y="4389120"/>
            <a:ext cx="6716014" cy="1069848"/>
          </a:xfrm>
        </p:spPr>
        <p:txBody>
          <a:bodyPr>
            <a:noAutofit/>
          </a:bodyPr>
          <a:lstStyle/>
          <a:p>
            <a:r>
              <a:rPr lang="en-US" sz="1600" dirty="0" smtClean="0"/>
              <a:t>Gregory Jacobs</a:t>
            </a:r>
            <a:r>
              <a:rPr lang="en-US" sz="1600" baseline="30000" dirty="0"/>
              <a:t>1</a:t>
            </a:r>
            <a:r>
              <a:rPr lang="en-US" sz="1600" dirty="0" smtClean="0"/>
              <a:t>, Edward S. Stowe</a:t>
            </a:r>
            <a:r>
              <a:rPr lang="en-US" sz="1600" baseline="30000" dirty="0" smtClean="0"/>
              <a:t>1</a:t>
            </a:r>
            <a:r>
              <a:rPr lang="en-US" sz="1600" dirty="0" smtClean="0"/>
              <a:t>, Phillip Bumpers</a:t>
            </a:r>
            <a:r>
              <a:rPr lang="en-US" sz="1600" baseline="30000" dirty="0"/>
              <a:t>1</a:t>
            </a:r>
            <a:r>
              <a:rPr lang="en-US" sz="1600" dirty="0" smtClean="0"/>
              <a:t>, Seth Wenger</a:t>
            </a:r>
            <a:r>
              <a:rPr lang="en-US" sz="1600" baseline="30000" dirty="0" smtClean="0"/>
              <a:t>1</a:t>
            </a:r>
            <a:r>
              <a:rPr lang="en-US" sz="1600" dirty="0" smtClean="0"/>
              <a:t>, Mary </a:t>
            </a:r>
            <a:r>
              <a:rPr lang="en-US" sz="1600" dirty="0" smtClean="0"/>
              <a:t>Freeman</a:t>
            </a:r>
            <a:r>
              <a:rPr lang="en-US" sz="1600" baseline="30000" dirty="0" smtClean="0"/>
              <a:t>1,2</a:t>
            </a:r>
            <a:endParaRPr lang="en-US" sz="1600" baseline="30000" dirty="0" smtClean="0"/>
          </a:p>
          <a:p>
            <a:r>
              <a:rPr lang="en-US" sz="1600" dirty="0" smtClean="0"/>
              <a:t>1-University </a:t>
            </a:r>
            <a:r>
              <a:rPr lang="en-US" sz="1600" dirty="0" smtClean="0"/>
              <a:t>of Georgia, River Basin Center &amp; Odum School of Ecology</a:t>
            </a:r>
          </a:p>
          <a:p>
            <a:r>
              <a:rPr lang="en-US" sz="1600" dirty="0" smtClean="0"/>
              <a:t>2-US </a:t>
            </a:r>
            <a:r>
              <a:rPr lang="en-US" sz="1600" dirty="0" smtClean="0"/>
              <a:t>Geological Survey, Patuxent Wildlife Research Center</a:t>
            </a: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42533899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60421" y="35700"/>
            <a:ext cx="8820752" cy="6822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30795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O</a:t>
            </a:r>
            <a:r>
              <a:rPr lang="en-US" dirty="0" smtClean="0"/>
              <a:t>ur back yard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4601076" cy="4351338"/>
          </a:xfrm>
        </p:spPr>
        <p:txBody>
          <a:bodyPr>
            <a:normAutofit/>
          </a:bodyPr>
          <a:lstStyle/>
          <a:p>
            <a:r>
              <a:rPr lang="en-US" dirty="0" smtClean="0"/>
              <a:t>Georgia</a:t>
            </a:r>
          </a:p>
          <a:p>
            <a:pPr lvl="1"/>
            <a:r>
              <a:rPr lang="en-US" dirty="0" smtClean="0"/>
              <a:t>325 fish species, 8 endemic</a:t>
            </a:r>
          </a:p>
          <a:p>
            <a:r>
              <a:rPr lang="en-US" dirty="0" smtClean="0"/>
              <a:t>Athens Clarke County</a:t>
            </a:r>
          </a:p>
          <a:p>
            <a:pPr lvl="1"/>
            <a:r>
              <a:rPr lang="en-US" dirty="0" smtClean="0"/>
              <a:t>38 Species, 7 Families</a:t>
            </a:r>
          </a:p>
          <a:p>
            <a:pPr lvl="1"/>
            <a:r>
              <a:rPr lang="en-US" dirty="0" smtClean="0"/>
              <a:t>A variety of stressors</a:t>
            </a:r>
          </a:p>
          <a:p>
            <a:pPr lvl="1"/>
            <a:r>
              <a:rPr lang="en-US" dirty="0" smtClean="0"/>
              <a:t>Variable stream quality</a:t>
            </a:r>
          </a:p>
          <a:p>
            <a:pPr lvl="1"/>
            <a:r>
              <a:rPr lang="en-US" dirty="0" smtClean="0"/>
              <a:t>Few records of fishes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29726" y="0"/>
            <a:ext cx="3801979" cy="2932691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3455351" y="4701396"/>
            <a:ext cx="2412155" cy="172725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5962718" y="3719925"/>
            <a:ext cx="3376862" cy="2532646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0353" y="4652575"/>
            <a:ext cx="2796221" cy="18641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57335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Bluehead</a:t>
            </a:r>
            <a:r>
              <a:rPr lang="en-US" dirty="0" smtClean="0"/>
              <a:t> Chub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Tolerant</a:t>
            </a:r>
          </a:p>
          <a:p>
            <a:r>
              <a:rPr lang="en-US" dirty="0" smtClean="0"/>
              <a:t>Nest Builders</a:t>
            </a:r>
          </a:p>
          <a:p>
            <a:r>
              <a:rPr lang="en-US" dirty="0" smtClean="0"/>
              <a:t>Mutualists</a:t>
            </a:r>
          </a:p>
          <a:p>
            <a:pPr lvl="1"/>
            <a:endParaRPr lang="en-US" dirty="0" smtClean="0"/>
          </a:p>
          <a:p>
            <a:pPr lvl="1"/>
            <a:endParaRPr lang="en-US" dirty="0"/>
          </a:p>
        </p:txBody>
      </p:sp>
      <p:pic>
        <p:nvPicPr>
          <p:cNvPr id="3074" name="Picture 2" descr="Image result for nocomis leptocephalus range map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47478" y="112017"/>
            <a:ext cx="3508949" cy="35089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6" descr="Image result for notropis lutipinnis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61882" y="5386812"/>
            <a:ext cx="2280142" cy="1233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4" descr="Image result for nocomis leptocephalus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11072" y="3814888"/>
            <a:ext cx="2781759" cy="137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Brickyard_Nocomis_lutipinnis_17June2016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8">
            <a:lum bright="20000" contrast="40000"/>
          </a:blip>
          <a:srcRect l="22639" r="6527" b="18889"/>
          <a:stretch>
            <a:fillRect/>
          </a:stretch>
        </p:blipFill>
        <p:spPr>
          <a:xfrm>
            <a:off x="127784" y="3490350"/>
            <a:ext cx="5106574" cy="32892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52415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888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23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8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Altamaha shiner Region Map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6500" y="0"/>
            <a:ext cx="2857500" cy="3695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Altamaha Shiner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1969008"/>
            <a:ext cx="7772400" cy="4050792"/>
          </a:xfrm>
        </p:spPr>
        <p:txBody>
          <a:bodyPr/>
          <a:lstStyle/>
          <a:p>
            <a:r>
              <a:rPr lang="en-US" dirty="0" smtClean="0"/>
              <a:t>Threatened Endemic</a:t>
            </a:r>
            <a:endParaRPr lang="en-US" dirty="0"/>
          </a:p>
        </p:txBody>
      </p:sp>
      <p:pic>
        <p:nvPicPr>
          <p:cNvPr id="2050" name="Picture 2" descr="http://www.georgiawildlife.com/sites/default/files/uploads/wildlife/nongame/images/status_maps/aquatic/fishes/csam_cyprinella_xaenura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02276" y="459389"/>
            <a:ext cx="3380114" cy="43771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/>
          <p:cNvSpPr/>
          <p:nvPr/>
        </p:nvSpPr>
        <p:spPr>
          <a:xfrm>
            <a:off x="6011784" y="1720685"/>
            <a:ext cx="413821" cy="440675"/>
          </a:xfrm>
          <a:prstGeom prst="rect">
            <a:avLst/>
          </a:prstGeom>
          <a:noFill/>
          <a:ln w="76200"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89414" y="2345736"/>
            <a:ext cx="3495155" cy="4512264"/>
          </a:xfrm>
          <a:prstGeom prst="rect">
            <a:avLst/>
          </a:prstGeom>
        </p:spPr>
      </p:pic>
      <p:pic>
        <p:nvPicPr>
          <p:cNvPr id="6" name="Picture 2" descr="Altamaha Shiner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23805" y="4971451"/>
            <a:ext cx="4847491" cy="17711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val 6"/>
          <p:cNvSpPr/>
          <p:nvPr/>
        </p:nvSpPr>
        <p:spPr>
          <a:xfrm>
            <a:off x="2308912" y="3601502"/>
            <a:ext cx="92090" cy="89398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2308911" y="3874428"/>
            <a:ext cx="92090" cy="89398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72695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 animBg="1"/>
      <p:bldP spid="1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The State of Stream fish monitoring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US" sz="1800" dirty="0" smtClean="0"/>
              <a:t>GA DNR Stream Team</a:t>
            </a:r>
          </a:p>
          <a:p>
            <a:pPr lvl="1"/>
            <a:r>
              <a:rPr lang="en-US" sz="1600" dirty="0" smtClean="0"/>
              <a:t>6 site visits 2003-2016 </a:t>
            </a:r>
          </a:p>
          <a:p>
            <a:r>
              <a:rPr lang="en-US" sz="1800" dirty="0" smtClean="0"/>
              <a:t>GA DNR &amp; USEPA Stressor ID</a:t>
            </a:r>
          </a:p>
          <a:p>
            <a:pPr lvl="1"/>
            <a:r>
              <a:rPr lang="en-US" sz="1600" dirty="0" smtClean="0"/>
              <a:t>Watershed focused (U Oconee)</a:t>
            </a:r>
          </a:p>
          <a:p>
            <a:r>
              <a:rPr lang="en-US" dirty="0"/>
              <a:t>River Basin Center</a:t>
            </a:r>
          </a:p>
          <a:p>
            <a:pPr lvl="1"/>
            <a:r>
              <a:rPr lang="en-US" dirty="0"/>
              <a:t>Sandy </a:t>
            </a:r>
            <a:r>
              <a:rPr lang="en-US" dirty="0" smtClean="0"/>
              <a:t>Ck. </a:t>
            </a:r>
            <a:r>
              <a:rPr lang="en-US" dirty="0"/>
              <a:t>Fish </a:t>
            </a:r>
            <a:r>
              <a:rPr lang="en-US" dirty="0" smtClean="0"/>
              <a:t>Distribution</a:t>
            </a:r>
          </a:p>
          <a:p>
            <a:pPr lvl="2"/>
            <a:r>
              <a:rPr lang="en-US" dirty="0" smtClean="0"/>
              <a:t>5+ sites, Feb 2016 to present</a:t>
            </a:r>
          </a:p>
          <a:p>
            <a:pPr lvl="1"/>
            <a:r>
              <a:rPr lang="en-US" dirty="0" err="1" smtClean="0"/>
              <a:t>Bluehead</a:t>
            </a:r>
            <a:r>
              <a:rPr lang="en-US" dirty="0" smtClean="0"/>
              <a:t> Chub nesting</a:t>
            </a:r>
          </a:p>
          <a:p>
            <a:pPr lvl="2"/>
            <a:r>
              <a:rPr lang="en-US" dirty="0" smtClean="0"/>
              <a:t>3 streams, 2016-2017+</a:t>
            </a:r>
          </a:p>
          <a:p>
            <a:pPr lvl="1"/>
            <a:r>
              <a:rPr lang="en-US" dirty="0" smtClean="0"/>
              <a:t>ACC Synoptic Sampling</a:t>
            </a:r>
          </a:p>
          <a:p>
            <a:pPr lvl="2"/>
            <a:r>
              <a:rPr lang="en-US" dirty="0" smtClean="0"/>
              <a:t>ALL THE SITES! 2015-2017+</a:t>
            </a:r>
          </a:p>
          <a:p>
            <a:pPr lvl="2"/>
            <a:r>
              <a:rPr lang="en-US" dirty="0" smtClean="0"/>
              <a:t>(3 sites so far)</a:t>
            </a:r>
          </a:p>
          <a:p>
            <a:pPr marL="548640" lvl="2" indent="0">
              <a:buNone/>
            </a:pPr>
            <a:endParaRPr lang="en-US" dirty="0" smtClean="0"/>
          </a:p>
          <a:p>
            <a:pPr lvl="2"/>
            <a:endParaRPr lang="en-US" dirty="0" smtClean="0"/>
          </a:p>
          <a:p>
            <a:pPr lvl="2"/>
            <a:endParaRPr lang="en-US" dirty="0"/>
          </a:p>
          <a:p>
            <a:pPr lvl="1"/>
            <a:endParaRPr lang="en-US" sz="1600" dirty="0" smtClean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4343400" y="2093976"/>
            <a:ext cx="4800599" cy="3711804"/>
          </a:xfrm>
          <a:prstGeom prst="rect">
            <a:avLst/>
          </a:prstGeom>
        </p:spPr>
      </p:pic>
      <p:sp>
        <p:nvSpPr>
          <p:cNvPr id="8" name="Oval 7"/>
          <p:cNvSpPr/>
          <p:nvPr/>
        </p:nvSpPr>
        <p:spPr>
          <a:xfrm>
            <a:off x="7033312" y="2910622"/>
            <a:ext cx="92090" cy="89398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6941222" y="2766988"/>
            <a:ext cx="92090" cy="89398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6947381" y="3815781"/>
            <a:ext cx="92090" cy="89398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7790661" y="5077663"/>
            <a:ext cx="92090" cy="89398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Oval 11"/>
          <p:cNvSpPr/>
          <p:nvPr/>
        </p:nvSpPr>
        <p:spPr>
          <a:xfrm>
            <a:off x="5829781" y="4272981"/>
            <a:ext cx="92090" cy="89398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Oval 12"/>
          <p:cNvSpPr/>
          <p:nvPr/>
        </p:nvSpPr>
        <p:spPr>
          <a:xfrm>
            <a:off x="152400" y="2153920"/>
            <a:ext cx="404991" cy="412181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152399" y="3856101"/>
            <a:ext cx="404991" cy="412181"/>
          </a:xfrm>
          <a:prstGeom prst="ellips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Oval 14"/>
          <p:cNvSpPr/>
          <p:nvPr/>
        </p:nvSpPr>
        <p:spPr>
          <a:xfrm>
            <a:off x="152398" y="4486021"/>
            <a:ext cx="404991" cy="412181"/>
          </a:xfrm>
          <a:prstGeom prst="ellipse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Oval 15"/>
          <p:cNvSpPr/>
          <p:nvPr/>
        </p:nvSpPr>
        <p:spPr>
          <a:xfrm>
            <a:off x="152398" y="5077663"/>
            <a:ext cx="404991" cy="412181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Oval 16"/>
          <p:cNvSpPr/>
          <p:nvPr/>
        </p:nvSpPr>
        <p:spPr>
          <a:xfrm>
            <a:off x="6804062" y="2873668"/>
            <a:ext cx="92090" cy="89398"/>
          </a:xfrm>
          <a:prstGeom prst="ellips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/>
          <p:cNvSpPr/>
          <p:nvPr/>
        </p:nvSpPr>
        <p:spPr>
          <a:xfrm>
            <a:off x="6872642" y="2827948"/>
            <a:ext cx="92090" cy="89398"/>
          </a:xfrm>
          <a:prstGeom prst="ellips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Oval 18"/>
          <p:cNvSpPr/>
          <p:nvPr/>
        </p:nvSpPr>
        <p:spPr>
          <a:xfrm>
            <a:off x="6979322" y="2671738"/>
            <a:ext cx="92090" cy="89398"/>
          </a:xfrm>
          <a:prstGeom prst="ellips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Oval 19"/>
          <p:cNvSpPr/>
          <p:nvPr/>
        </p:nvSpPr>
        <p:spPr>
          <a:xfrm>
            <a:off x="7013612" y="2934628"/>
            <a:ext cx="92090" cy="89398"/>
          </a:xfrm>
          <a:prstGeom prst="ellips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Oval 20"/>
          <p:cNvSpPr/>
          <p:nvPr/>
        </p:nvSpPr>
        <p:spPr>
          <a:xfrm>
            <a:off x="6845972" y="3163228"/>
            <a:ext cx="92090" cy="89398"/>
          </a:xfrm>
          <a:prstGeom prst="ellips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Oval 21"/>
          <p:cNvSpPr/>
          <p:nvPr/>
        </p:nvSpPr>
        <p:spPr>
          <a:xfrm>
            <a:off x="6914552" y="3075598"/>
            <a:ext cx="92090" cy="89398"/>
          </a:xfrm>
          <a:prstGeom prst="ellips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Oval 22"/>
          <p:cNvSpPr/>
          <p:nvPr/>
        </p:nvSpPr>
        <p:spPr>
          <a:xfrm>
            <a:off x="6541172" y="3518260"/>
            <a:ext cx="92090" cy="89398"/>
          </a:xfrm>
          <a:prstGeom prst="ellipse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Oval 23"/>
          <p:cNvSpPr/>
          <p:nvPr/>
        </p:nvSpPr>
        <p:spPr>
          <a:xfrm>
            <a:off x="5829781" y="3529690"/>
            <a:ext cx="92090" cy="89398"/>
          </a:xfrm>
          <a:prstGeom prst="ellipse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Oval 24"/>
          <p:cNvSpPr/>
          <p:nvPr/>
        </p:nvSpPr>
        <p:spPr>
          <a:xfrm>
            <a:off x="6796116" y="2895507"/>
            <a:ext cx="92090" cy="89398"/>
          </a:xfrm>
          <a:prstGeom prst="ellipse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Oval 25"/>
          <p:cNvSpPr/>
          <p:nvPr/>
        </p:nvSpPr>
        <p:spPr>
          <a:xfrm>
            <a:off x="6861861" y="2854755"/>
            <a:ext cx="92090" cy="89398"/>
          </a:xfrm>
          <a:prstGeom prst="ellipse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Oval 26"/>
          <p:cNvSpPr/>
          <p:nvPr/>
        </p:nvSpPr>
        <p:spPr>
          <a:xfrm>
            <a:off x="6521797" y="3536289"/>
            <a:ext cx="92090" cy="89398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Oval 27"/>
          <p:cNvSpPr/>
          <p:nvPr/>
        </p:nvSpPr>
        <p:spPr>
          <a:xfrm>
            <a:off x="5810406" y="3551529"/>
            <a:ext cx="92090" cy="89398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Oval 28"/>
          <p:cNvSpPr/>
          <p:nvPr/>
        </p:nvSpPr>
        <p:spPr>
          <a:xfrm>
            <a:off x="6040622" y="3745433"/>
            <a:ext cx="92090" cy="89398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96048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A080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flipH="1">
            <a:off x="2247900" y="0"/>
            <a:ext cx="6909163" cy="6858000"/>
          </a:xfrm>
          <a:prstGeom prst="rect">
            <a:avLst/>
          </a:prstGeom>
          <a:ln>
            <a:noFill/>
          </a:ln>
          <a:effectLst>
            <a:softEdge rad="292100"/>
          </a:effec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noFill/>
        </p:spPr>
        <p:txBody>
          <a:bodyPr/>
          <a:lstStyle/>
          <a:p>
            <a:r>
              <a:rPr lang="en-US" dirty="0" smtClean="0">
                <a:solidFill>
                  <a:schemeClr val="bg1"/>
                </a:solidFill>
              </a:rPr>
              <a:t>What fish can tell us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noFill/>
        </p:spPr>
        <p:txBody>
          <a:bodyPr>
            <a:normAutofit/>
          </a:bodyPr>
          <a:lstStyle/>
          <a:p>
            <a:pPr lvl="1"/>
            <a:r>
              <a:rPr lang="en-US" sz="2000" dirty="0" smtClean="0">
                <a:solidFill>
                  <a:schemeClr val="bg1"/>
                </a:solidFill>
              </a:rPr>
              <a:t>Are fishes avoiding certain areas?</a:t>
            </a:r>
          </a:p>
          <a:p>
            <a:pPr marL="548640" lvl="2" indent="0">
              <a:buNone/>
            </a:pPr>
            <a:endParaRPr lang="en-US" sz="1800" dirty="0" smtClean="0">
              <a:solidFill>
                <a:schemeClr val="bg1"/>
              </a:solidFill>
            </a:endParaRPr>
          </a:p>
          <a:p>
            <a:pPr lvl="1"/>
            <a:r>
              <a:rPr lang="en-US" sz="2000" dirty="0" smtClean="0">
                <a:solidFill>
                  <a:schemeClr val="bg1"/>
                </a:solidFill>
              </a:rPr>
              <a:t>Is fish occurrence seasonal?</a:t>
            </a:r>
          </a:p>
          <a:p>
            <a:pPr lvl="2"/>
            <a:endParaRPr lang="en-US" sz="1800" dirty="0" smtClean="0">
              <a:solidFill>
                <a:schemeClr val="bg1"/>
              </a:solidFill>
            </a:endParaRPr>
          </a:p>
          <a:p>
            <a:pPr lvl="1"/>
            <a:r>
              <a:rPr lang="en-US" sz="2000" dirty="0" smtClean="0">
                <a:solidFill>
                  <a:schemeClr val="bg1"/>
                </a:solidFill>
              </a:rPr>
              <a:t>Individual </a:t>
            </a:r>
            <a:r>
              <a:rPr lang="en-US" sz="2000" dirty="0" smtClean="0">
                <a:solidFill>
                  <a:schemeClr val="bg1"/>
                </a:solidFill>
              </a:rPr>
              <a:t>and population health</a:t>
            </a:r>
          </a:p>
          <a:p>
            <a:pPr lvl="2"/>
            <a:endParaRPr lang="en-US" sz="1800" dirty="0" smtClean="0">
              <a:solidFill>
                <a:schemeClr val="bg1"/>
              </a:solidFill>
            </a:endParaRPr>
          </a:p>
          <a:p>
            <a:pPr lvl="1"/>
            <a:r>
              <a:rPr lang="en-US" sz="2000" dirty="0" smtClean="0">
                <a:solidFill>
                  <a:schemeClr val="bg1"/>
                </a:solidFill>
              </a:rPr>
              <a:t>Better </a:t>
            </a:r>
            <a:r>
              <a:rPr lang="en-US" sz="2000" dirty="0" smtClean="0">
                <a:solidFill>
                  <a:schemeClr val="bg1"/>
                </a:solidFill>
              </a:rPr>
              <a:t>understand the system</a:t>
            </a:r>
          </a:p>
          <a:p>
            <a:pPr lvl="2"/>
            <a:endParaRPr lang="en-US" sz="1800" dirty="0" smtClean="0">
              <a:solidFill>
                <a:schemeClr val="bg1"/>
              </a:solidFill>
            </a:endParaRPr>
          </a:p>
          <a:p>
            <a:pPr lvl="1"/>
            <a:endParaRPr lang="en-US" sz="2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165380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2699"/>
            <a:ext cx="7772400" cy="982663"/>
          </a:xfrm>
        </p:spPr>
        <p:txBody>
          <a:bodyPr/>
          <a:lstStyle/>
          <a:p>
            <a:r>
              <a:rPr lang="en-US" dirty="0" smtClean="0"/>
              <a:t>Fin</a:t>
            </a:r>
            <a:endParaRPr lang="en-US" dirty="0"/>
          </a:p>
        </p:txBody>
      </p:sp>
      <p:pic>
        <p:nvPicPr>
          <p:cNvPr id="4" name="Brickyard_Nocomis_lutipinnis_17June2016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>
            <a:lum bright="20000" contrast="40000"/>
          </a:blip>
          <a:srcRect l="22639" r="6527" b="18889"/>
          <a:stretch>
            <a:fillRect/>
          </a:stretch>
        </p:blipFill>
        <p:spPr>
          <a:xfrm>
            <a:off x="63892" y="995362"/>
            <a:ext cx="9016216" cy="58075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53318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888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Wood Type">
  <a:themeElements>
    <a:clrScheme name="Wood Type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Wood Type">
      <a:majorFont>
        <a:latin typeface="Rockwell Condensed" panose="02060603050405020104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 panose="02060603020205020403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Wood Type">
      <a: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hade val="63000"/>
              </a:schemeClr>
              <a:schemeClr val="phClr">
                <a:tint val="10000"/>
                <a:satMod val="150000"/>
              </a:schemeClr>
            </a:duotone>
          </a:blip>
          <a:tile tx="0" ty="0" sx="60000" sy="59000" flip="none" algn="tl"/>
        </a:blipFill>
        <a:blipFill rotWithShape="1">
          <a:blip xmlns:r="http://schemas.openxmlformats.org/officeDocument/2006/relationships" r:embed="rId1">
            <a:duotone>
              <a:schemeClr val="phClr">
                <a:shade val="36000"/>
                <a:satMod val="120000"/>
              </a:schemeClr>
              <a:schemeClr val="phClr">
                <a:tint val="40000"/>
              </a:schemeClr>
            </a:duotone>
          </a:blip>
          <a:tile tx="0" ty="0" sx="60000" sy="59000" flip="none" algn="tl"/>
        </a:blip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softEdge rad="12700"/>
          </a:effectLst>
        </a:effectStyle>
        <a:effectStyle>
          <a:effectLst>
            <a:outerShdw blurRad="50800" dist="19050" dir="5400000" algn="tl" rotWithShape="0">
              <a:srgbClr val="000000">
                <a:alpha val="60000"/>
              </a:srgbClr>
            </a:outerShdw>
            <a:softEdge rad="12700"/>
          </a:effectLst>
        </a:effectStyle>
      </a:effectStyleLst>
      <a:bgFillStyleLst>
        <a:solidFill>
          <a:schemeClr val="phClr"/>
        </a:solidFill>
        <a:solidFill>
          <a:schemeClr val="phClr">
            <a:shade val="97000"/>
            <a:satMod val="15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5000"/>
                <a:shade val="58000"/>
                <a:satMod val="120000"/>
              </a:schemeClr>
              <a:schemeClr val="phClr">
                <a:tint val="50000"/>
                <a:shade val="96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ood Type" id="{7ACABC62-BF99-48CF-A9DC-4DB89C7B13DC}" vid="{142A1326-48AB-42A9-8428-CB14AA30176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TM03090434[[fn=Wood Type]]</Template>
  <TotalTime>1363</TotalTime>
  <Words>582</Words>
  <Application>Microsoft Office PowerPoint</Application>
  <PresentationFormat>On-screen Show (4:3)</PresentationFormat>
  <Paragraphs>94</Paragraphs>
  <Slides>8</Slides>
  <Notes>6</Notes>
  <HiddenSlides>0</HiddenSlides>
  <MMClips>2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Calibri</vt:lpstr>
      <vt:lpstr>Rockwell</vt:lpstr>
      <vt:lpstr>Rockwell Condensed</vt:lpstr>
      <vt:lpstr>Wingdings</vt:lpstr>
      <vt:lpstr>Wood Type</vt:lpstr>
      <vt:lpstr>Backyard knowledge gaps: The state of stream fish monitoring in Athens-Clarke County</vt:lpstr>
      <vt:lpstr>PowerPoint Presentation</vt:lpstr>
      <vt:lpstr>Our back yard</vt:lpstr>
      <vt:lpstr>Bluehead Chub</vt:lpstr>
      <vt:lpstr>Altamaha Shiner</vt:lpstr>
      <vt:lpstr>The State of Stream fish monitoring</vt:lpstr>
      <vt:lpstr>What fish can tell us</vt:lpstr>
      <vt:lpstr>Fin</vt:lpstr>
    </vt:vector>
  </TitlesOfParts>
  <Company>University of Georgia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Greg Jacobs</dc:creator>
  <cp:lastModifiedBy>Greg Jacobs</cp:lastModifiedBy>
  <cp:revision>44</cp:revision>
  <dcterms:created xsi:type="dcterms:W3CDTF">2016-09-26T00:10:09Z</dcterms:created>
  <dcterms:modified xsi:type="dcterms:W3CDTF">2016-09-29T14:32:20Z</dcterms:modified>
</cp:coreProperties>
</file>