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mov" ContentType="video/unknown"/>
  <Default Extension="wdp" ContentType="image/vnd.ms-photo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2.xml" ContentType="application/vnd.openxmlformats-officedocument.presentationml.notesSlide+xml"/>
  <Override PartName="/ppt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5" r:id="rId2"/>
    <p:sldId id="266" r:id="rId3"/>
    <p:sldId id="267" r:id="rId4"/>
    <p:sldId id="261" r:id="rId5"/>
    <p:sldId id="274" r:id="rId6"/>
    <p:sldId id="275" r:id="rId7"/>
    <p:sldId id="280" r:id="rId8"/>
    <p:sldId id="281" r:id="rId9"/>
    <p:sldId id="283" r:id="rId10"/>
    <p:sldId id="285" r:id="rId11"/>
    <p:sldId id="287" r:id="rId12"/>
    <p:sldId id="293" r:id="rId13"/>
    <p:sldId id="294" r:id="rId14"/>
    <p:sldId id="258" r:id="rId15"/>
    <p:sldId id="290" r:id="rId16"/>
    <p:sldId id="279" r:id="rId17"/>
    <p:sldId id="284" r:id="rId18"/>
    <p:sldId id="28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32" d="100"/>
          <a:sy n="132" d="100"/>
        </p:scale>
        <p:origin x="-167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dogbutinc:Documents:Podostemum:Herbivory%20manuscript:Rock%20Moving%20exp:Rock_Moving_08_Sept_15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dogbutinc:Documents:Podostemum:Herbivory%20manuscript:Rock%20Moving%20exp:Rock_Moving_08_Sept_15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dogbutinc:Documents:Podostemum:Herbivory%20manuscript:Exclosures:Stem_length_2_Nov_15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dogbutinc:Documents:Podostemum:Herbivory%20manuscript:Exclosures:Stem_length_2_Nov_15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Work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7F7F7F"/>
            </a:solidFill>
            <a:effectLst/>
          </c:spPr>
          <c:invertIfNegative val="0"/>
          <c:errBars>
            <c:errBarType val="both"/>
            <c:errValType val="cust"/>
            <c:noEndCap val="0"/>
            <c:plus>
              <c:numRef>
                <c:f>(Pre_6_28!$M$30,Pre_6_28!$N$30)</c:f>
                <c:numCache>
                  <c:formatCode>General</c:formatCode>
                  <c:ptCount val="2"/>
                  <c:pt idx="0">
                    <c:v>0.555338306388793</c:v>
                  </c:pt>
                  <c:pt idx="1">
                    <c:v>1.1488351788998</c:v>
                  </c:pt>
                </c:numCache>
              </c:numRef>
            </c:plus>
            <c:minus>
              <c:numRef>
                <c:f>(Pre_6_28!$M$30,Pre_6_28!$N$30)</c:f>
                <c:numCache>
                  <c:formatCode>General</c:formatCode>
                  <c:ptCount val="2"/>
                  <c:pt idx="0">
                    <c:v>0.555338306388793</c:v>
                  </c:pt>
                  <c:pt idx="1">
                    <c:v>1.1488351788998</c:v>
                  </c:pt>
                </c:numCache>
              </c:numRef>
            </c:minus>
          </c:errBars>
          <c:cat>
            <c:strRef>
              <c:f>Pre_6_28!$M$28:$N$28</c:f>
              <c:strCache>
                <c:ptCount val="2"/>
                <c:pt idx="0">
                  <c:v>High</c:v>
                </c:pt>
                <c:pt idx="1">
                  <c:v>Low</c:v>
                </c:pt>
              </c:strCache>
            </c:strRef>
          </c:cat>
          <c:val>
            <c:numRef>
              <c:f>Pre_6_28!$M$29:$N$29</c:f>
              <c:numCache>
                <c:formatCode>General</c:formatCode>
                <c:ptCount val="2"/>
                <c:pt idx="0">
                  <c:v>0.164</c:v>
                </c:pt>
                <c:pt idx="1">
                  <c:v>-4.5432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45951848"/>
        <c:axId val="-2140837112"/>
      </c:barChart>
      <c:catAx>
        <c:axId val="-2145951848"/>
        <c:scaling>
          <c:orientation val="maxMin"/>
        </c:scaling>
        <c:delete val="0"/>
        <c:axPos val="b"/>
        <c:majorTickMark val="out"/>
        <c:minorTickMark val="none"/>
        <c:tickLblPos val="nextTo"/>
        <c:spPr>
          <a:noFill/>
        </c:spPr>
        <c:txPr>
          <a:bodyPr/>
          <a:lstStyle/>
          <a:p>
            <a:pPr>
              <a:defRPr sz="1200">
                <a:ln>
                  <a:noFill/>
                </a:ln>
              </a:defRPr>
            </a:pPr>
            <a:endParaRPr lang="en-US"/>
          </a:p>
        </c:txPr>
        <c:crossAx val="-2140837112"/>
        <c:crosses val="autoZero"/>
        <c:auto val="1"/>
        <c:lblAlgn val="ctr"/>
        <c:lblOffset val="100"/>
        <c:noMultiLvlLbl val="0"/>
      </c:catAx>
      <c:valAx>
        <c:axId val="-2140837112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en-US" sz="1200" dirty="0" smtClean="0"/>
                  <a:t>Change in Stem Length (cm)</a:t>
                </a:r>
                <a:endParaRPr lang="en-US" sz="1200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</c:spPr>
        <c:txPr>
          <a:bodyPr/>
          <a:lstStyle/>
          <a:p>
            <a:pPr>
              <a:defRPr sz="1200"/>
            </a:pPr>
            <a:endParaRPr lang="en-US"/>
          </a:p>
        </c:txPr>
        <c:crossAx val="-2145951848"/>
        <c:crosses val="max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Post7_10!$AJ$2</c:f>
              <c:strCache>
                <c:ptCount val="1"/>
                <c:pt idx="0">
                  <c:v>Flow(abs) m/s</c:v>
                </c:pt>
              </c:strCache>
            </c:strRef>
          </c:tx>
          <c:spPr>
            <a:ln w="47625">
              <a:noFill/>
            </a:ln>
          </c:spPr>
          <c:marker>
            <c:symbol val="circle"/>
            <c:size val="9"/>
            <c:spPr>
              <a:solidFill>
                <a:schemeClr val="bg2">
                  <a:lumMod val="60000"/>
                  <a:lumOff val="40000"/>
                </a:schemeClr>
              </a:solidFill>
              <a:ln>
                <a:solidFill>
                  <a:schemeClr val="bg2">
                    <a:lumMod val="60000"/>
                    <a:lumOff val="40000"/>
                  </a:schemeClr>
                </a:solidFill>
              </a:ln>
            </c:spPr>
          </c:marker>
          <c:trendline>
            <c:spPr>
              <a:ln w="50800"/>
            </c:spPr>
            <c:trendlineType val="linear"/>
            <c:dispRSqr val="1"/>
            <c:dispEq val="1"/>
            <c:trendlineLbl>
              <c:layout>
                <c:manualLayout>
                  <c:x val="0.0529265576637544"/>
                  <c:y val="0.494312368843692"/>
                </c:manualLayout>
              </c:layout>
              <c:tx>
                <c:rich>
                  <a:bodyPr/>
                  <a:lstStyle/>
                  <a:p>
                    <a:pPr algn="l">
                      <a:defRPr b="0"/>
                    </a:pPr>
                    <a:r>
                      <a:rPr lang="en-US" sz="1100" b="0" baseline="0" dirty="0"/>
                      <a:t>
</a:t>
                    </a:r>
                    <a:r>
                      <a:rPr lang="en-US" sz="2800" b="0" baseline="0" dirty="0"/>
                      <a:t>R² = </a:t>
                    </a:r>
                    <a:r>
                      <a:rPr lang="en-US" sz="2800" b="0" baseline="0" dirty="0" smtClean="0"/>
                      <a:t>0.56</a:t>
                    </a:r>
                  </a:p>
                  <a:p>
                    <a:pPr algn="l">
                      <a:defRPr b="0"/>
                    </a:pPr>
                    <a:r>
                      <a:rPr lang="en-US" sz="2800" b="0" i="1" baseline="0" dirty="0" smtClean="0"/>
                      <a:t>p &lt; 0.05</a:t>
                    </a:r>
                    <a:endParaRPr lang="en-US" sz="2800" b="0" i="1" dirty="0"/>
                  </a:p>
                </c:rich>
              </c:tx>
              <c:numFmt formatCode="General" sourceLinked="0"/>
            </c:trendlineLbl>
          </c:trendline>
          <c:xVal>
            <c:numRef>
              <c:f>Post7_10!$AJ$3:$AJ$47</c:f>
              <c:numCache>
                <c:formatCode>General</c:formatCode>
                <c:ptCount val="45"/>
                <c:pt idx="0">
                  <c:v>0.88</c:v>
                </c:pt>
                <c:pt idx="1">
                  <c:v>0.57</c:v>
                </c:pt>
                <c:pt idx="2">
                  <c:v>0.85</c:v>
                </c:pt>
                <c:pt idx="3">
                  <c:v>0.76</c:v>
                </c:pt>
                <c:pt idx="4">
                  <c:v>0.86</c:v>
                </c:pt>
                <c:pt idx="5">
                  <c:v>0.78</c:v>
                </c:pt>
                <c:pt idx="6">
                  <c:v>0.7</c:v>
                </c:pt>
                <c:pt idx="7">
                  <c:v>0.86</c:v>
                </c:pt>
                <c:pt idx="8">
                  <c:v>0.54</c:v>
                </c:pt>
                <c:pt idx="9">
                  <c:v>0.47</c:v>
                </c:pt>
                <c:pt idx="10">
                  <c:v>0.64</c:v>
                </c:pt>
                <c:pt idx="11">
                  <c:v>0.93</c:v>
                </c:pt>
                <c:pt idx="12">
                  <c:v>0.76</c:v>
                </c:pt>
                <c:pt idx="13">
                  <c:v>0.59</c:v>
                </c:pt>
                <c:pt idx="14">
                  <c:v>1.4</c:v>
                </c:pt>
                <c:pt idx="15">
                  <c:v>0.42</c:v>
                </c:pt>
                <c:pt idx="16">
                  <c:v>0.82</c:v>
                </c:pt>
                <c:pt idx="17">
                  <c:v>0.55</c:v>
                </c:pt>
                <c:pt idx="18">
                  <c:v>0.93</c:v>
                </c:pt>
                <c:pt idx="19">
                  <c:v>1.0</c:v>
                </c:pt>
                <c:pt idx="20">
                  <c:v>0.97</c:v>
                </c:pt>
                <c:pt idx="21">
                  <c:v>0.84</c:v>
                </c:pt>
                <c:pt idx="22">
                  <c:v>0.79</c:v>
                </c:pt>
                <c:pt idx="23">
                  <c:v>0.1</c:v>
                </c:pt>
                <c:pt idx="24">
                  <c:v>0.06</c:v>
                </c:pt>
                <c:pt idx="25">
                  <c:v>0.04</c:v>
                </c:pt>
                <c:pt idx="26">
                  <c:v>0.05</c:v>
                </c:pt>
                <c:pt idx="27">
                  <c:v>0.13</c:v>
                </c:pt>
                <c:pt idx="28">
                  <c:v>0.3</c:v>
                </c:pt>
                <c:pt idx="29">
                  <c:v>0.3</c:v>
                </c:pt>
                <c:pt idx="30">
                  <c:v>0.04</c:v>
                </c:pt>
                <c:pt idx="31">
                  <c:v>0.03</c:v>
                </c:pt>
                <c:pt idx="32">
                  <c:v>0.25</c:v>
                </c:pt>
                <c:pt idx="33">
                  <c:v>0.32</c:v>
                </c:pt>
                <c:pt idx="34">
                  <c:v>0.25</c:v>
                </c:pt>
                <c:pt idx="35">
                  <c:v>0.37</c:v>
                </c:pt>
                <c:pt idx="36">
                  <c:v>0.04</c:v>
                </c:pt>
                <c:pt idx="37">
                  <c:v>0.08</c:v>
                </c:pt>
                <c:pt idx="38">
                  <c:v>0.02</c:v>
                </c:pt>
                <c:pt idx="39">
                  <c:v>0.24</c:v>
                </c:pt>
                <c:pt idx="40">
                  <c:v>0.41</c:v>
                </c:pt>
                <c:pt idx="41">
                  <c:v>0.09</c:v>
                </c:pt>
                <c:pt idx="42">
                  <c:v>0.05</c:v>
                </c:pt>
                <c:pt idx="43">
                  <c:v>0.31</c:v>
                </c:pt>
                <c:pt idx="44">
                  <c:v>0.06</c:v>
                </c:pt>
              </c:numCache>
            </c:numRef>
          </c:xVal>
          <c:yVal>
            <c:numRef>
              <c:f>Post7_10!$AI$3:$AI$47</c:f>
              <c:numCache>
                <c:formatCode>General</c:formatCode>
                <c:ptCount val="45"/>
                <c:pt idx="0">
                  <c:v>1.04</c:v>
                </c:pt>
                <c:pt idx="1">
                  <c:v>-1.439999999999999</c:v>
                </c:pt>
                <c:pt idx="2">
                  <c:v>0.760000000000001</c:v>
                </c:pt>
                <c:pt idx="3">
                  <c:v>0.68</c:v>
                </c:pt>
                <c:pt idx="4">
                  <c:v>1.5</c:v>
                </c:pt>
                <c:pt idx="5">
                  <c:v>1.66</c:v>
                </c:pt>
                <c:pt idx="6">
                  <c:v>-1.419999999999997</c:v>
                </c:pt>
                <c:pt idx="7">
                  <c:v>-0.72</c:v>
                </c:pt>
                <c:pt idx="8">
                  <c:v>-1.899999999999999</c:v>
                </c:pt>
                <c:pt idx="9">
                  <c:v>-0.539999999999999</c:v>
                </c:pt>
                <c:pt idx="10">
                  <c:v>-0.919999999999999</c:v>
                </c:pt>
                <c:pt idx="11">
                  <c:v>-1.180000000000001</c:v>
                </c:pt>
                <c:pt idx="12">
                  <c:v>0.800000000000001</c:v>
                </c:pt>
                <c:pt idx="13">
                  <c:v>0.16</c:v>
                </c:pt>
                <c:pt idx="14">
                  <c:v>-1.159999999999998</c:v>
                </c:pt>
                <c:pt idx="15">
                  <c:v>-2.660000000000001</c:v>
                </c:pt>
                <c:pt idx="16">
                  <c:v>1.04</c:v>
                </c:pt>
                <c:pt idx="17">
                  <c:v>-2.460000000000001</c:v>
                </c:pt>
                <c:pt idx="18">
                  <c:v>-0.12</c:v>
                </c:pt>
                <c:pt idx="19">
                  <c:v>-0.0399999999999991</c:v>
                </c:pt>
                <c:pt idx="20">
                  <c:v>-1.08</c:v>
                </c:pt>
                <c:pt idx="21">
                  <c:v>4.78</c:v>
                </c:pt>
                <c:pt idx="22">
                  <c:v>0.26</c:v>
                </c:pt>
                <c:pt idx="23">
                  <c:v>-8.620000000000001</c:v>
                </c:pt>
                <c:pt idx="24">
                  <c:v>-6.5</c:v>
                </c:pt>
                <c:pt idx="25">
                  <c:v>-7.805000000000001</c:v>
                </c:pt>
                <c:pt idx="26">
                  <c:v>-8.760000000000001</c:v>
                </c:pt>
                <c:pt idx="27">
                  <c:v>-8.320000000000002</c:v>
                </c:pt>
                <c:pt idx="28">
                  <c:v>-8.940000000000001</c:v>
                </c:pt>
                <c:pt idx="29">
                  <c:v>-10.12</c:v>
                </c:pt>
                <c:pt idx="30">
                  <c:v>-3.52</c:v>
                </c:pt>
                <c:pt idx="31">
                  <c:v>-7.1</c:v>
                </c:pt>
                <c:pt idx="32">
                  <c:v>-4.44</c:v>
                </c:pt>
                <c:pt idx="33">
                  <c:v>-4.52</c:v>
                </c:pt>
                <c:pt idx="34">
                  <c:v>-8.46</c:v>
                </c:pt>
                <c:pt idx="35">
                  <c:v>-2.72</c:v>
                </c:pt>
                <c:pt idx="36">
                  <c:v>-3.639999999999999</c:v>
                </c:pt>
                <c:pt idx="37">
                  <c:v>-4.6</c:v>
                </c:pt>
                <c:pt idx="38">
                  <c:v>-6.260000000000001</c:v>
                </c:pt>
                <c:pt idx="39">
                  <c:v>-5.06</c:v>
                </c:pt>
                <c:pt idx="40">
                  <c:v>-6.639999999999997</c:v>
                </c:pt>
                <c:pt idx="41">
                  <c:v>-3.24</c:v>
                </c:pt>
                <c:pt idx="42">
                  <c:v>-2.98</c:v>
                </c:pt>
                <c:pt idx="43">
                  <c:v>-7.340000000000001</c:v>
                </c:pt>
                <c:pt idx="44">
                  <c:v>-4.28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07888824"/>
        <c:axId val="-2107883416"/>
      </c:scatterChart>
      <c:valAx>
        <c:axId val="-210788882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0"/>
                </a:pPr>
                <a:r>
                  <a:rPr lang="en-US" sz="2400" b="0" dirty="0"/>
                  <a:t>Flow Velocity </a:t>
                </a:r>
                <a:r>
                  <a:rPr lang="en-US" sz="2400" b="0" dirty="0" smtClean="0"/>
                  <a:t>(m</a:t>
                </a:r>
                <a:r>
                  <a:rPr lang="en-US" sz="2400" b="0" baseline="0" dirty="0" smtClean="0"/>
                  <a:t> s</a:t>
                </a:r>
                <a:r>
                  <a:rPr lang="en-US" sz="2400" b="0" baseline="30000" dirty="0" smtClean="0"/>
                  <a:t>-1</a:t>
                </a:r>
                <a:r>
                  <a:rPr lang="en-US" sz="2400" b="0" baseline="0" dirty="0" smtClean="0"/>
                  <a:t>)</a:t>
                </a:r>
                <a:endParaRPr lang="en-US" sz="2400" b="0" dirty="0"/>
              </a:p>
            </c:rich>
          </c:tx>
          <c:layout>
            <c:manualLayout>
              <c:xMode val="edge"/>
              <c:yMode val="edge"/>
              <c:x val="0.389931697947733"/>
              <c:y val="0.87830929906095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-2107883416"/>
        <c:crosses val="autoZero"/>
        <c:crossBetween val="midCat"/>
      </c:valAx>
      <c:valAx>
        <c:axId val="-2107883416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2400" b="0"/>
                </a:pPr>
                <a:r>
                  <a:rPr lang="en-US" sz="2400" b="0" dirty="0"/>
                  <a:t>Change in Stem</a:t>
                </a:r>
                <a:r>
                  <a:rPr lang="en-US" sz="2400" b="0" baseline="0" dirty="0"/>
                  <a:t> Length (cm</a:t>
                </a:r>
                <a:r>
                  <a:rPr lang="en-US" sz="2400" b="0" baseline="0" dirty="0" smtClean="0"/>
                  <a:t>) </a:t>
                </a:r>
                <a:r>
                  <a:rPr lang="en-US" sz="2400" b="0" baseline="0" dirty="0" smtClean="0"/>
                  <a:t>After </a:t>
                </a:r>
                <a:r>
                  <a:rPr lang="en-US" sz="2400" b="0" baseline="0" dirty="0" smtClean="0"/>
                  <a:t>11 </a:t>
                </a:r>
                <a:r>
                  <a:rPr lang="en-US" sz="2400" b="0" baseline="0" dirty="0" smtClean="0"/>
                  <a:t>Days</a:t>
                </a:r>
                <a:endParaRPr lang="en-US" sz="2400" b="0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-2107888824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7960985521971"/>
          <c:y val="0.0752001607907119"/>
          <c:w val="0.847397419072616"/>
          <c:h val="0.710164189538792"/>
        </c:manualLayout>
      </c:layout>
      <c:lineChart>
        <c:grouping val="standard"/>
        <c:varyColors val="0"/>
        <c:ser>
          <c:idx val="0"/>
          <c:order val="0"/>
          <c:tx>
            <c:strRef>
              <c:f>'Stem Length'!$S$32</c:f>
              <c:strCache>
                <c:ptCount val="1"/>
                <c:pt idx="0">
                  <c:v>Control mean</c:v>
                </c:pt>
              </c:strCache>
            </c:strRef>
          </c:tx>
          <c:errBars>
            <c:errDir val="y"/>
            <c:errBarType val="both"/>
            <c:errValType val="cust"/>
            <c:noEndCap val="0"/>
            <c:plus>
              <c:numRef>
                <c:f>'Stem Length'!$AI$3:$AW$3</c:f>
                <c:numCache>
                  <c:formatCode>General</c:formatCode>
                  <c:ptCount val="15"/>
                  <c:pt idx="0">
                    <c:v>0.148828261967014</c:v>
                  </c:pt>
                  <c:pt idx="1">
                    <c:v>0.104890123760381</c:v>
                  </c:pt>
                  <c:pt idx="2">
                    <c:v>0.0569402427520804</c:v>
                  </c:pt>
                  <c:pt idx="3">
                    <c:v>0.0954162323980835</c:v>
                  </c:pt>
                  <c:pt idx="4">
                    <c:v>0.088827678218592</c:v>
                  </c:pt>
                  <c:pt idx="5">
                    <c:v>0.0527372371876122</c:v>
                  </c:pt>
                  <c:pt idx="6">
                    <c:v>0.0</c:v>
                  </c:pt>
                  <c:pt idx="7">
                    <c:v>0.201923856745179</c:v>
                  </c:pt>
                  <c:pt idx="8">
                    <c:v>0.0683462795327157</c:v>
                  </c:pt>
                  <c:pt idx="9">
                    <c:v>0.162617964941326</c:v>
                  </c:pt>
                  <c:pt idx="10">
                    <c:v>0.0741167060357695</c:v>
                  </c:pt>
                  <c:pt idx="11">
                    <c:v>0.167642812945257</c:v>
                  </c:pt>
                  <c:pt idx="12">
                    <c:v>0.0</c:v>
                  </c:pt>
                  <c:pt idx="13">
                    <c:v>0.32413561782992</c:v>
                  </c:pt>
                  <c:pt idx="14">
                    <c:v>0.209597049295686</c:v>
                  </c:pt>
                </c:numCache>
              </c:numRef>
            </c:plus>
            <c:minus>
              <c:numRef>
                <c:f>'Stem Length'!$AI$3:$AW$3</c:f>
                <c:numCache>
                  <c:formatCode>General</c:formatCode>
                  <c:ptCount val="15"/>
                  <c:pt idx="0">
                    <c:v>0.148828261967014</c:v>
                  </c:pt>
                  <c:pt idx="1">
                    <c:v>0.104890123760381</c:v>
                  </c:pt>
                  <c:pt idx="2">
                    <c:v>0.0569402427520804</c:v>
                  </c:pt>
                  <c:pt idx="3">
                    <c:v>0.0954162323980835</c:v>
                  </c:pt>
                  <c:pt idx="4">
                    <c:v>0.088827678218592</c:v>
                  </c:pt>
                  <c:pt idx="5">
                    <c:v>0.0527372371876122</c:v>
                  </c:pt>
                  <c:pt idx="6">
                    <c:v>0.0</c:v>
                  </c:pt>
                  <c:pt idx="7">
                    <c:v>0.201923856745179</c:v>
                  </c:pt>
                  <c:pt idx="8">
                    <c:v>0.0683462795327157</c:v>
                  </c:pt>
                  <c:pt idx="9">
                    <c:v>0.162617964941326</c:v>
                  </c:pt>
                  <c:pt idx="10">
                    <c:v>0.0741167060357695</c:v>
                  </c:pt>
                  <c:pt idx="11">
                    <c:v>0.167642812945257</c:v>
                  </c:pt>
                  <c:pt idx="12">
                    <c:v>0.0</c:v>
                  </c:pt>
                  <c:pt idx="13">
                    <c:v>0.32413561782992</c:v>
                  </c:pt>
                  <c:pt idx="14">
                    <c:v>0.209597049295686</c:v>
                  </c:pt>
                </c:numCache>
              </c:numRef>
            </c:minus>
          </c:errBars>
          <c:cat>
            <c:numRef>
              <c:f>'Stem Length'!$R$33:$R$47</c:f>
              <c:numCache>
                <c:formatCode>General</c:formatCode>
                <c:ptCount val="15"/>
                <c:pt idx="0">
                  <c:v>0.0</c:v>
                </c:pt>
                <c:pt idx="1">
                  <c:v>7.0</c:v>
                </c:pt>
                <c:pt idx="2">
                  <c:v>14.0</c:v>
                </c:pt>
                <c:pt idx="3">
                  <c:v>21.0</c:v>
                </c:pt>
                <c:pt idx="4">
                  <c:v>28.0</c:v>
                </c:pt>
                <c:pt idx="5">
                  <c:v>35.0</c:v>
                </c:pt>
                <c:pt idx="6">
                  <c:v>42.0</c:v>
                </c:pt>
                <c:pt idx="7">
                  <c:v>49.0</c:v>
                </c:pt>
                <c:pt idx="8">
                  <c:v>56.0</c:v>
                </c:pt>
                <c:pt idx="9">
                  <c:v>63.0</c:v>
                </c:pt>
                <c:pt idx="10">
                  <c:v>70.0</c:v>
                </c:pt>
                <c:pt idx="11">
                  <c:v>77.0</c:v>
                </c:pt>
                <c:pt idx="12">
                  <c:v>84.0</c:v>
                </c:pt>
                <c:pt idx="13">
                  <c:v>91.0</c:v>
                </c:pt>
                <c:pt idx="14">
                  <c:v>98.0</c:v>
                </c:pt>
              </c:numCache>
            </c:numRef>
          </c:cat>
          <c:val>
            <c:numRef>
              <c:f>'Stem Length'!$S$33:$S$47</c:f>
              <c:numCache>
                <c:formatCode>General</c:formatCode>
                <c:ptCount val="15"/>
                <c:pt idx="0">
                  <c:v>0.506</c:v>
                </c:pt>
                <c:pt idx="1">
                  <c:v>0.608</c:v>
                </c:pt>
                <c:pt idx="2">
                  <c:v>0.698</c:v>
                </c:pt>
                <c:pt idx="3">
                  <c:v>0.65</c:v>
                </c:pt>
                <c:pt idx="4">
                  <c:v>0.578</c:v>
                </c:pt>
                <c:pt idx="5">
                  <c:v>0.522</c:v>
                </c:pt>
                <c:pt idx="7">
                  <c:v>0.678</c:v>
                </c:pt>
                <c:pt idx="8">
                  <c:v>0.544</c:v>
                </c:pt>
                <c:pt idx="9">
                  <c:v>0.578</c:v>
                </c:pt>
                <c:pt idx="10">
                  <c:v>0.71</c:v>
                </c:pt>
                <c:pt idx="11">
                  <c:v>1.054</c:v>
                </c:pt>
                <c:pt idx="13">
                  <c:v>1.16</c:v>
                </c:pt>
                <c:pt idx="14">
                  <c:v>1.326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'Stem Length'!$T$32</c:f>
              <c:strCache>
                <c:ptCount val="1"/>
                <c:pt idx="0">
                  <c:v>Treatment mean</c:v>
                </c:pt>
              </c:strCache>
            </c:strRef>
          </c:tx>
          <c:errBars>
            <c:errDir val="y"/>
            <c:errBarType val="both"/>
            <c:errValType val="cust"/>
            <c:noEndCap val="0"/>
            <c:plus>
              <c:numRef>
                <c:f>'Stem Length'!$AI$2:$AW$2</c:f>
                <c:numCache>
                  <c:formatCode>General</c:formatCode>
                  <c:ptCount val="15"/>
                  <c:pt idx="0">
                    <c:v>0.0922641465936696</c:v>
                  </c:pt>
                  <c:pt idx="1">
                    <c:v>0.174755822862983</c:v>
                  </c:pt>
                  <c:pt idx="2">
                    <c:v>0.416352820024847</c:v>
                  </c:pt>
                  <c:pt idx="3">
                    <c:v>0.708293128688518</c:v>
                  </c:pt>
                  <c:pt idx="4">
                    <c:v>0.580903699975353</c:v>
                  </c:pt>
                  <c:pt idx="5">
                    <c:v>0.519793386543827</c:v>
                  </c:pt>
                  <c:pt idx="6">
                    <c:v>0.0</c:v>
                  </c:pt>
                  <c:pt idx="7">
                    <c:v>0.970112878216681</c:v>
                  </c:pt>
                  <c:pt idx="8">
                    <c:v>1.464939021261996</c:v>
                  </c:pt>
                  <c:pt idx="9">
                    <c:v>1.564311584091637</c:v>
                  </c:pt>
                  <c:pt idx="10">
                    <c:v>1.888168716590178</c:v>
                  </c:pt>
                  <c:pt idx="11">
                    <c:v>1.837725193832998</c:v>
                  </c:pt>
                  <c:pt idx="12">
                    <c:v>0.0</c:v>
                  </c:pt>
                  <c:pt idx="13">
                    <c:v>1.47120855308988</c:v>
                  </c:pt>
                  <c:pt idx="14">
                    <c:v>1.609957414319468</c:v>
                  </c:pt>
                </c:numCache>
              </c:numRef>
            </c:plus>
            <c:minus>
              <c:numRef>
                <c:f>'Stem Length'!$AI$2:$AW$2</c:f>
                <c:numCache>
                  <c:formatCode>General</c:formatCode>
                  <c:ptCount val="15"/>
                  <c:pt idx="0">
                    <c:v>0.0922641465936696</c:v>
                  </c:pt>
                  <c:pt idx="1">
                    <c:v>0.174755822862983</c:v>
                  </c:pt>
                  <c:pt idx="2">
                    <c:v>0.416352820024847</c:v>
                  </c:pt>
                  <c:pt idx="3">
                    <c:v>0.708293128688518</c:v>
                  </c:pt>
                  <c:pt idx="4">
                    <c:v>0.580903699975353</c:v>
                  </c:pt>
                  <c:pt idx="5">
                    <c:v>0.519793386543827</c:v>
                  </c:pt>
                  <c:pt idx="6">
                    <c:v>0.0</c:v>
                  </c:pt>
                  <c:pt idx="7">
                    <c:v>0.970112878216681</c:v>
                  </c:pt>
                  <c:pt idx="8">
                    <c:v>1.464939021261996</c:v>
                  </c:pt>
                  <c:pt idx="9">
                    <c:v>1.564311584091637</c:v>
                  </c:pt>
                  <c:pt idx="10">
                    <c:v>1.888168716590178</c:v>
                  </c:pt>
                  <c:pt idx="11">
                    <c:v>1.837725193832998</c:v>
                  </c:pt>
                  <c:pt idx="12">
                    <c:v>0.0</c:v>
                  </c:pt>
                  <c:pt idx="13">
                    <c:v>1.47120855308988</c:v>
                  </c:pt>
                  <c:pt idx="14">
                    <c:v>1.609957414319468</c:v>
                  </c:pt>
                </c:numCache>
              </c:numRef>
            </c:minus>
          </c:errBars>
          <c:cat>
            <c:numRef>
              <c:f>'Stem Length'!$R$33:$R$47</c:f>
              <c:numCache>
                <c:formatCode>General</c:formatCode>
                <c:ptCount val="15"/>
                <c:pt idx="0">
                  <c:v>0.0</c:v>
                </c:pt>
                <c:pt idx="1">
                  <c:v>7.0</c:v>
                </c:pt>
                <c:pt idx="2">
                  <c:v>14.0</c:v>
                </c:pt>
                <c:pt idx="3">
                  <c:v>21.0</c:v>
                </c:pt>
                <c:pt idx="4">
                  <c:v>28.0</c:v>
                </c:pt>
                <c:pt idx="5">
                  <c:v>35.0</c:v>
                </c:pt>
                <c:pt idx="6">
                  <c:v>42.0</c:v>
                </c:pt>
                <c:pt idx="7">
                  <c:v>49.0</c:v>
                </c:pt>
                <c:pt idx="8">
                  <c:v>56.0</c:v>
                </c:pt>
                <c:pt idx="9">
                  <c:v>63.0</c:v>
                </c:pt>
                <c:pt idx="10">
                  <c:v>70.0</c:v>
                </c:pt>
                <c:pt idx="11">
                  <c:v>77.0</c:v>
                </c:pt>
                <c:pt idx="12">
                  <c:v>84.0</c:v>
                </c:pt>
                <c:pt idx="13">
                  <c:v>91.0</c:v>
                </c:pt>
                <c:pt idx="14">
                  <c:v>98.0</c:v>
                </c:pt>
              </c:numCache>
            </c:numRef>
          </c:cat>
          <c:val>
            <c:numRef>
              <c:f>'Stem Length'!$T$33:$T$47</c:f>
              <c:numCache>
                <c:formatCode>General</c:formatCode>
                <c:ptCount val="15"/>
                <c:pt idx="0">
                  <c:v>0.534</c:v>
                </c:pt>
                <c:pt idx="1">
                  <c:v>0.69</c:v>
                </c:pt>
                <c:pt idx="2">
                  <c:v>0.904</c:v>
                </c:pt>
                <c:pt idx="3">
                  <c:v>1.214</c:v>
                </c:pt>
                <c:pt idx="4">
                  <c:v>0.988</c:v>
                </c:pt>
                <c:pt idx="5">
                  <c:v>0.958</c:v>
                </c:pt>
                <c:pt idx="7">
                  <c:v>1.31</c:v>
                </c:pt>
                <c:pt idx="8">
                  <c:v>1.588</c:v>
                </c:pt>
                <c:pt idx="9">
                  <c:v>2.216</c:v>
                </c:pt>
                <c:pt idx="10">
                  <c:v>3.03</c:v>
                </c:pt>
                <c:pt idx="11">
                  <c:v>4.337999999999996</c:v>
                </c:pt>
                <c:pt idx="13">
                  <c:v>2.126</c:v>
                </c:pt>
                <c:pt idx="14">
                  <c:v>2.328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34281912"/>
        <c:axId val="-2112725304"/>
      </c:lineChart>
      <c:catAx>
        <c:axId val="-213428191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600"/>
                </a:pPr>
                <a:r>
                  <a:rPr lang="en-US" sz="1600"/>
                  <a:t>Day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-2112725304"/>
        <c:crosses val="autoZero"/>
        <c:auto val="1"/>
        <c:lblAlgn val="ctr"/>
        <c:lblOffset val="100"/>
        <c:noMultiLvlLbl val="0"/>
      </c:catAx>
      <c:valAx>
        <c:axId val="-2112725304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Stem Length (cm)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-213428191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113637106099838"/>
          <c:y val="0.0972273627282637"/>
          <c:w val="0.324154664752285"/>
          <c:h val="0.271556113851527"/>
        </c:manualLayout>
      </c:layout>
      <c:overlay val="0"/>
      <c:spPr>
        <a:solidFill>
          <a:schemeClr val="bg1"/>
        </a:solidFill>
      </c:spPr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66698383754662"/>
          <c:y val="0.0493827160493827"/>
          <c:w val="0.83330163807649"/>
          <c:h val="0.81788476624923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tx2">
                <a:lumMod val="60000"/>
                <a:lumOff val="40000"/>
              </a:schemeClr>
            </a:solidFill>
          </c:spPr>
          <c:invertIfNegative val="0"/>
          <c:errBars>
            <c:errBarType val="both"/>
            <c:errValType val="cust"/>
            <c:noEndCap val="0"/>
            <c:plus>
              <c:numRef>
                <c:f>AFDM!$K$14:$L$14</c:f>
                <c:numCache>
                  <c:formatCode>General</c:formatCode>
                  <c:ptCount val="2"/>
                  <c:pt idx="0">
                    <c:v>72.2426047784695</c:v>
                  </c:pt>
                  <c:pt idx="1">
                    <c:v>30.96971170172542</c:v>
                  </c:pt>
                </c:numCache>
              </c:numRef>
            </c:plus>
            <c:minus>
              <c:numRef>
                <c:f>AFDM!$K$14:$L$14</c:f>
                <c:numCache>
                  <c:formatCode>General</c:formatCode>
                  <c:ptCount val="2"/>
                  <c:pt idx="0">
                    <c:v>72.2426047784695</c:v>
                  </c:pt>
                  <c:pt idx="1">
                    <c:v>30.96971170172542</c:v>
                  </c:pt>
                </c:numCache>
              </c:numRef>
            </c:minus>
          </c:errBars>
          <c:cat>
            <c:strRef>
              <c:f>AFDM!$K$8:$L$8</c:f>
              <c:strCache>
                <c:ptCount val="2"/>
                <c:pt idx="0">
                  <c:v>Treatment</c:v>
                </c:pt>
                <c:pt idx="1">
                  <c:v>Control</c:v>
                </c:pt>
              </c:strCache>
            </c:strRef>
          </c:cat>
          <c:val>
            <c:numRef>
              <c:f>AFDM!$K$17:$L$17</c:f>
              <c:numCache>
                <c:formatCode>General</c:formatCode>
                <c:ptCount val="2"/>
                <c:pt idx="0">
                  <c:v>170.4931547180921</c:v>
                </c:pt>
                <c:pt idx="1">
                  <c:v>87.64905049315468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13080792"/>
        <c:axId val="-2146217000"/>
      </c:barChart>
      <c:catAx>
        <c:axId val="2113080792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-2146217000"/>
        <c:crosses val="autoZero"/>
        <c:auto val="1"/>
        <c:lblAlgn val="ctr"/>
        <c:lblOffset val="100"/>
        <c:noMultiLvlLbl val="0"/>
      </c:catAx>
      <c:valAx>
        <c:axId val="-2146217000"/>
        <c:scaling>
          <c:orientation val="minMax"/>
          <c:min val="0.0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600" b="0"/>
                </a:pPr>
                <a:r>
                  <a:rPr lang="en-US" sz="1600" b="0" dirty="0"/>
                  <a:t>g</a:t>
                </a:r>
                <a:r>
                  <a:rPr lang="en-US" sz="1600" b="0" baseline="0" dirty="0"/>
                  <a:t> AFDM </a:t>
                </a:r>
                <a:r>
                  <a:rPr lang="en-US" sz="1600" b="0" baseline="0" dirty="0" smtClean="0"/>
                  <a:t> m</a:t>
                </a:r>
                <a:r>
                  <a:rPr lang="en-US" sz="1600" b="0" baseline="30000" dirty="0" smtClean="0"/>
                  <a:t>-2</a:t>
                </a:r>
                <a:endParaRPr lang="en-US" sz="1600" b="0" baseline="30000" dirty="0"/>
              </a:p>
            </c:rich>
          </c:tx>
          <c:layout>
            <c:manualLayout>
              <c:xMode val="edge"/>
              <c:yMode val="edge"/>
              <c:x val="0.0200892857142857"/>
              <c:y val="0.27616788215126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2113080792"/>
        <c:crosses val="autoZero"/>
        <c:crossBetween val="between"/>
        <c:majorUnit val="100.0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bg2">
                <a:lumMod val="60000"/>
                <a:lumOff val="40000"/>
              </a:schemeClr>
            </a:solidFill>
            <a:effectLst/>
          </c:spPr>
          <c:invertIfNegative val="0"/>
          <c:cat>
            <c:strRef>
              <c:f>Sheet1!$G$10:$H$10</c:f>
              <c:strCache>
                <c:ptCount val="2"/>
                <c:pt idx="0">
                  <c:v>Podostemum</c:v>
                </c:pt>
                <c:pt idx="1">
                  <c:v>Algae</c:v>
                </c:pt>
              </c:strCache>
            </c:strRef>
          </c:cat>
          <c:val>
            <c:numRef>
              <c:f>Sheet1!$G$11:$H$11</c:f>
              <c:numCache>
                <c:formatCode>General</c:formatCode>
                <c:ptCount val="2"/>
                <c:pt idx="0">
                  <c:v>393.0</c:v>
                </c:pt>
                <c:pt idx="1">
                  <c:v>218.3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07297288"/>
        <c:axId val="-2136927192"/>
      </c:barChart>
      <c:catAx>
        <c:axId val="2107297288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2400"/>
            </a:pPr>
            <a:endParaRPr lang="en-US"/>
          </a:p>
        </c:txPr>
        <c:crossAx val="-2136927192"/>
        <c:crosses val="autoZero"/>
        <c:auto val="1"/>
        <c:lblAlgn val="ctr"/>
        <c:lblOffset val="100"/>
        <c:noMultiLvlLbl val="0"/>
      </c:catAx>
      <c:valAx>
        <c:axId val="-213692719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2000"/>
                </a:pPr>
                <a:r>
                  <a:rPr lang="en-US" sz="2000" b="0" dirty="0"/>
                  <a:t>g AFDM </a:t>
                </a:r>
                <a:r>
                  <a:rPr lang="en-US" sz="2000" b="0" dirty="0" smtClean="0"/>
                  <a:t>consumed</a:t>
                </a:r>
                <a:r>
                  <a:rPr lang="en-US" sz="2000" b="0" baseline="0" dirty="0" smtClean="0"/>
                  <a:t> </a:t>
                </a:r>
                <a:r>
                  <a:rPr lang="en-US" sz="2000" b="0" baseline="0" dirty="0"/>
                  <a:t>m</a:t>
                </a:r>
                <a:r>
                  <a:rPr lang="en-US" sz="2000" b="0" baseline="30000" dirty="0"/>
                  <a:t>-2</a:t>
                </a:r>
                <a:r>
                  <a:rPr lang="en-US" sz="2000" b="0" baseline="0" dirty="0"/>
                  <a:t> year</a:t>
                </a:r>
                <a:r>
                  <a:rPr lang="en-US" sz="2000" b="0" baseline="30000" dirty="0"/>
                  <a:t>-1</a:t>
                </a:r>
              </a:p>
            </c:rich>
          </c:tx>
          <c:layout>
            <c:manualLayout>
              <c:xMode val="edge"/>
              <c:yMode val="edge"/>
              <c:x val="0.00878597962427553"/>
              <c:y val="0.05537343068237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800"/>
            </a:pPr>
            <a:endParaRPr lang="en-US"/>
          </a:p>
        </c:txPr>
        <c:crossAx val="2107297288"/>
        <c:crosses val="autoZero"/>
        <c:crossBetween val="between"/>
      </c:valAx>
      <c:spPr>
        <a:solidFill>
          <a:schemeClr val="bg1"/>
        </a:solidFill>
      </c:spPr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6DB73-2DC9-A442-9A77-1712562A478F}" type="datetimeFigureOut">
              <a:rPr lang="en-US" smtClean="0"/>
              <a:t>9/29/16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12A477-0864-A14F-B25A-0C3C209F4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9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Highly Variable in appearance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E5D39B-E822-B441-BE33-C978E6FEE0A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835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DM = Compact truck (3,470 pounds)  or SUV+ Midsized car (3,497 pounds)  (3,090 kg  = 6,800 </a:t>
            </a:r>
            <a:r>
              <a:rPr lang="en-US" dirty="0" err="1" smtClean="0"/>
              <a:t>lbs</a:t>
            </a: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E5D39B-E822-B441-BE33-C978E6FEE0A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686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7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9.jpg"/><Relationship Id="rId5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chart" Target="../charts/chart2.xml"/><Relationship Id="rId5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4" Type="http://schemas.openxmlformats.org/officeDocument/2006/relationships/image" Target="../media/image13.jpg"/><Relationship Id="rId5" Type="http://schemas.openxmlformats.org/officeDocument/2006/relationships/chart" Target="../charts/chart3.xml"/><Relationship Id="rId6" Type="http://schemas.openxmlformats.org/officeDocument/2006/relationships/chart" Target="../charts/chart4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9.jpg"/><Relationship Id="rId5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5" Type="http://schemas.openxmlformats.org/officeDocument/2006/relationships/image" Target="../media/image6.jpeg"/><Relationship Id="rId6" Type="http://schemas.openxmlformats.org/officeDocument/2006/relationships/image" Target="../media/image2.jpeg"/><Relationship Id="rId7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odo_waterfal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alpha val="28000"/>
            </a:schemeClr>
          </a:solidFill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0" y="5513728"/>
            <a:ext cx="9144000" cy="1165124"/>
          </a:xfrm>
          <a:prstGeom prst="rect">
            <a:avLst/>
          </a:prstGeom>
          <a:solidFill>
            <a:schemeClr val="tx1">
              <a:alpha val="47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smtClean="0">
                <a:solidFill>
                  <a:schemeClr val="bg1"/>
                </a:solidFill>
              </a:rPr>
              <a:t>James Wood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72025"/>
            <a:ext cx="9144000" cy="2532126"/>
          </a:xfrm>
          <a:prstGeom prst="rect">
            <a:avLst/>
          </a:prstGeom>
          <a:solidFill>
            <a:schemeClr val="tx1">
              <a:alpha val="58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i="1" dirty="0" smtClean="0">
                <a:solidFill>
                  <a:schemeClr val="bg1"/>
                </a:solidFill>
              </a:rPr>
              <a:t>Podostemum ceratophyllum </a:t>
            </a:r>
            <a:r>
              <a:rPr lang="en-US" sz="4000" dirty="0" smtClean="0">
                <a:solidFill>
                  <a:schemeClr val="bg1"/>
                </a:solidFill>
              </a:rPr>
              <a:t>(</a:t>
            </a:r>
            <a:r>
              <a:rPr lang="en-US" sz="4000" dirty="0" err="1" smtClean="0">
                <a:solidFill>
                  <a:schemeClr val="bg1"/>
                </a:solidFill>
              </a:rPr>
              <a:t>Michx</a:t>
            </a:r>
            <a:r>
              <a:rPr lang="en-US" sz="4000" dirty="0" smtClean="0">
                <a:solidFill>
                  <a:schemeClr val="bg1"/>
                </a:solidFill>
              </a:rPr>
              <a:t>.) that weird plant grows on rocks at the bottom of the river</a:t>
            </a:r>
          </a:p>
          <a:p>
            <a:endParaRPr lang="en-US" sz="900" dirty="0" smtClean="0">
              <a:solidFill>
                <a:schemeClr val="bg1"/>
              </a:solidFill>
            </a:endParaRPr>
          </a:p>
          <a:p>
            <a:r>
              <a:rPr lang="en-US" sz="4000" dirty="0" smtClean="0">
                <a:solidFill>
                  <a:schemeClr val="bg1"/>
                </a:solidFill>
              </a:rPr>
              <a:t>What is it and what does it do?</a:t>
            </a:r>
          </a:p>
        </p:txBody>
      </p:sp>
    </p:spTree>
    <p:extLst>
      <p:ext uri="{BB962C8B-B14F-4D97-AF65-F5344CB8AC3E}">
        <p14:creationId xmlns:p14="http://schemas.microsoft.com/office/powerpoint/2010/main" val="40603376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1310018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32" t="20671" r="2171" b="19673"/>
          <a:stretch/>
        </p:blipFill>
        <p:spPr>
          <a:xfrm>
            <a:off x="5255803" y="3435614"/>
            <a:ext cx="5786396" cy="33623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/>
              <a:t>Podostemum ceratophyllum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983" y="1600200"/>
            <a:ext cx="8229600" cy="5047718"/>
          </a:xfrm>
        </p:spPr>
        <p:txBody>
          <a:bodyPr>
            <a:normAutofit/>
          </a:bodyPr>
          <a:lstStyle/>
          <a:p>
            <a:r>
              <a:rPr lang="en-US" dirty="0" smtClean="0"/>
              <a:t>Aquatic plant (angiosperm)</a:t>
            </a:r>
          </a:p>
          <a:p>
            <a:endParaRPr lang="en-US" sz="1400" dirty="0"/>
          </a:p>
          <a:p>
            <a:r>
              <a:rPr lang="en-US" dirty="0" smtClean="0"/>
              <a:t>Grows submerged in swift water habitat</a:t>
            </a:r>
          </a:p>
          <a:p>
            <a:endParaRPr lang="en-US" sz="1400" dirty="0"/>
          </a:p>
          <a:p>
            <a:r>
              <a:rPr lang="en-US" dirty="0" smtClean="0"/>
              <a:t>Widely distributed in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eastern US</a:t>
            </a:r>
          </a:p>
          <a:p>
            <a:endParaRPr lang="en-US" sz="1400" dirty="0"/>
          </a:p>
          <a:p>
            <a:r>
              <a:rPr lang="en-US" dirty="0" smtClean="0"/>
              <a:t>Listed as threatened or </a:t>
            </a:r>
          </a:p>
          <a:p>
            <a:pPr marL="457200" lvl="1" indent="0">
              <a:buNone/>
            </a:pPr>
            <a:r>
              <a:rPr lang="en-US" sz="3200" dirty="0" smtClean="0"/>
              <a:t>endangered in many states</a:t>
            </a:r>
          </a:p>
          <a:p>
            <a:pPr marL="457200" lvl="1" indent="0">
              <a:buNone/>
            </a:pPr>
            <a:r>
              <a:rPr lang="en-US" sz="3200" dirty="0" smtClean="0"/>
              <a:t>(probably under-reported)</a:t>
            </a:r>
          </a:p>
          <a:p>
            <a:pPr marL="457200" lvl="1" indent="0">
              <a:buNone/>
            </a:pPr>
            <a:endParaRPr lang="en-US" sz="3200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Content Placeholder 3" descr="P8240034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2" t="24604" r="12259" b="22164"/>
          <a:stretch/>
        </p:blipFill>
        <p:spPr>
          <a:xfrm>
            <a:off x="5255804" y="3433298"/>
            <a:ext cx="5389242" cy="3377629"/>
          </a:xfrm>
          <a:prstGeom prst="rect">
            <a:avLst/>
          </a:prstGeom>
        </p:spPr>
      </p:pic>
      <p:pic>
        <p:nvPicPr>
          <p:cNvPr id="4" name="Picture 3" descr="Screen Shot 2015-07-13 at 12.47.03 PM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" t="5853" r="4014" b="-291"/>
          <a:stretch/>
        </p:blipFill>
        <p:spPr>
          <a:xfrm>
            <a:off x="5255803" y="3435615"/>
            <a:ext cx="3839350" cy="336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7991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688" y="349336"/>
            <a:ext cx="9015865" cy="1143000"/>
          </a:xfrm>
        </p:spPr>
        <p:txBody>
          <a:bodyPr>
            <a:normAutofit fontScale="90000"/>
          </a:bodyPr>
          <a:lstStyle/>
          <a:p>
            <a:r>
              <a:rPr lang="en-US" i="1" dirty="0"/>
              <a:t>Podostemum </a:t>
            </a:r>
            <a:r>
              <a:rPr lang="en-US" dirty="0" smtClean="0"/>
              <a:t>is morphologically variable which has hindered documentation and research efforts</a:t>
            </a:r>
            <a:endParaRPr lang="en-US" dirty="0"/>
          </a:p>
        </p:txBody>
      </p:sp>
      <p:pic>
        <p:nvPicPr>
          <p:cNvPr id="5" name="Picture 4" descr="Pod cerat varities 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940" y="2061308"/>
            <a:ext cx="4928866" cy="4751735"/>
          </a:xfrm>
          <a:prstGeom prst="rect">
            <a:avLst/>
          </a:prstGeom>
        </p:spPr>
      </p:pic>
      <p:pic>
        <p:nvPicPr>
          <p:cNvPr id="4" name="Picture 3" descr="P4100172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1" r="18305" b="806"/>
          <a:stretch/>
        </p:blipFill>
        <p:spPr>
          <a:xfrm>
            <a:off x="4838325" y="2061308"/>
            <a:ext cx="4348595" cy="4751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274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1301"/>
            <a:ext cx="9130830" cy="571500"/>
          </a:xfrm>
        </p:spPr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US" sz="4400" dirty="0" smtClean="0">
                <a:solidFill>
                  <a:schemeClr val="tx1"/>
                </a:solidFill>
              </a:rPr>
              <a:t>Provides habitat for riverine animals</a:t>
            </a:r>
            <a:endParaRPr lang="en-US" sz="4400" dirty="0">
              <a:solidFill>
                <a:schemeClr val="tx1"/>
              </a:solidFill>
            </a:endParaRPr>
          </a:p>
        </p:txBody>
      </p:sp>
      <p:pic>
        <p:nvPicPr>
          <p:cNvPr id="4" name="GSS 2015 Final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000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/>
              <a:t>Podostemum</a:t>
            </a:r>
            <a:r>
              <a:rPr lang="en-US" dirty="0" smtClean="0"/>
              <a:t> is rapidly consumed</a:t>
            </a:r>
            <a:endParaRPr lang="en-US" dirty="0"/>
          </a:p>
        </p:txBody>
      </p:sp>
      <p:pic>
        <p:nvPicPr>
          <p:cNvPr id="6" name="Picture 5" descr="pre-herb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9000"/>
                    </a14:imgEffect>
                    <a14:imgEffect>
                      <a14:colorTemperature colorTemp="6717"/>
                    </a14:imgEffect>
                    <a14:imgEffect>
                      <a14:saturation sat="116000"/>
                    </a14:imgEffect>
                    <a14:imgEffect>
                      <a14:brightnessContrast bright="16000" contras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4" t="10802"/>
          <a:stretch/>
        </p:blipFill>
        <p:spPr>
          <a:xfrm rot="16200000">
            <a:off x="-235095" y="2250355"/>
            <a:ext cx="3680291" cy="253779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3021052" y="1679107"/>
            <a:ext cx="2989495" cy="4573349"/>
            <a:chOff x="3021052" y="1679107"/>
            <a:chExt cx="2989495" cy="4573349"/>
          </a:xfrm>
        </p:grpSpPr>
        <p:pic>
          <p:nvPicPr>
            <p:cNvPr id="7" name="Picture 6" descr="post-herb.jp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03649" y="1679107"/>
              <a:ext cx="2760217" cy="3680291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3021052" y="5606125"/>
              <a:ext cx="298949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After 24 hours low flow treatment</a:t>
              </a:r>
              <a:endParaRPr lang="en-US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336153" y="5597934"/>
            <a:ext cx="2989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</a:t>
            </a:r>
            <a:r>
              <a:rPr lang="en-US" dirty="0" smtClean="0"/>
              <a:t>tart condition</a:t>
            </a:r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5863866" y="1679107"/>
            <a:ext cx="3194016" cy="4271339"/>
            <a:chOff x="6010547" y="1679107"/>
            <a:chExt cx="3047335" cy="4271339"/>
          </a:xfrm>
        </p:grpSpPr>
        <p:graphicFrame>
          <p:nvGraphicFramePr>
            <p:cNvPr id="13" name="Chart 12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344426720"/>
                </p:ext>
              </p:extLst>
            </p:nvPr>
          </p:nvGraphicFramePr>
          <p:xfrm>
            <a:off x="6010547" y="1679107"/>
            <a:ext cx="3047335" cy="334418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3" name="TextBox 2"/>
            <p:cNvSpPr txBox="1"/>
            <p:nvPr/>
          </p:nvSpPr>
          <p:spPr>
            <a:xfrm>
              <a:off x="6732625" y="5581114"/>
              <a:ext cx="9013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i="1" dirty="0"/>
                <a:t>p</a:t>
              </a:r>
              <a:r>
                <a:rPr lang="en-US" dirty="0" smtClean="0"/>
                <a:t> &lt; 0.01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486302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546123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Water velocity regulates consumers access to </a:t>
            </a:r>
            <a:r>
              <a:rPr lang="en-US" i="1" dirty="0" smtClean="0"/>
              <a:t>Podostemum</a:t>
            </a:r>
            <a:endParaRPr lang="en-US" i="1" dirty="0"/>
          </a:p>
        </p:txBody>
      </p:sp>
      <p:pic>
        <p:nvPicPr>
          <p:cNvPr id="6" name="Picture 5" descr="pre-herb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9000"/>
                    </a14:imgEffect>
                    <a14:imgEffect>
                      <a14:colorTemperature colorTemp="6717"/>
                    </a14:imgEffect>
                    <a14:imgEffect>
                      <a14:saturation sat="116000"/>
                    </a14:imgEffect>
                    <a14:imgEffect>
                      <a14:brightnessContrast bright="16000" contras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4" t="10802"/>
          <a:stretch/>
        </p:blipFill>
        <p:spPr>
          <a:xfrm rot="16200000">
            <a:off x="43050" y="1914575"/>
            <a:ext cx="2668192" cy="1839888"/>
          </a:xfrm>
          <a:prstGeom prst="rect">
            <a:avLst/>
          </a:prstGeom>
        </p:spPr>
      </p:pic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56668019"/>
              </p:ext>
            </p:extLst>
          </p:nvPr>
        </p:nvGraphicFramePr>
        <p:xfrm>
          <a:off x="2763978" y="1500422"/>
          <a:ext cx="6239344" cy="56368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7" name="Picture 6" descr="post-herb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213386"/>
            <a:ext cx="1839890" cy="2453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4437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exclosures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42474154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xclosure_treat_contro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1748" y="3736128"/>
            <a:ext cx="4269984" cy="3048520"/>
          </a:xfrm>
          <a:prstGeom prst="rect">
            <a:avLst/>
          </a:prstGeom>
        </p:spPr>
      </p:pic>
      <p:pic>
        <p:nvPicPr>
          <p:cNvPr id="5" name="Picture 4" descr="Herb_biomass_collectio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1748" y="3747002"/>
            <a:ext cx="4132252" cy="3037646"/>
          </a:xfrm>
          <a:prstGeom prst="rect">
            <a:avLst/>
          </a:prstGeom>
        </p:spPr>
      </p:pic>
      <p:pic>
        <p:nvPicPr>
          <p:cNvPr id="7" name="Picture 6" descr="jon learning to swim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2" y="1"/>
            <a:ext cx="4996003" cy="3747002"/>
          </a:xfrm>
          <a:prstGeom prst="rect">
            <a:avLst/>
          </a:prstGeom>
        </p:spPr>
      </p:pic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5267045"/>
              </p:ext>
            </p:extLst>
          </p:nvPr>
        </p:nvGraphicFramePr>
        <p:xfrm>
          <a:off x="5007064" y="528524"/>
          <a:ext cx="4928311" cy="30381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2" name="Group 11"/>
          <p:cNvGrpSpPr/>
          <p:nvPr/>
        </p:nvGrpSpPr>
        <p:grpSpPr>
          <a:xfrm>
            <a:off x="286050" y="3848793"/>
            <a:ext cx="4826847" cy="2785373"/>
            <a:chOff x="286050" y="3848793"/>
            <a:chExt cx="4826847" cy="2785373"/>
          </a:xfrm>
        </p:grpSpPr>
        <p:grpSp>
          <p:nvGrpSpPr>
            <p:cNvPr id="6" name="Group 5"/>
            <p:cNvGrpSpPr/>
            <p:nvPr/>
          </p:nvGrpSpPr>
          <p:grpSpPr>
            <a:xfrm>
              <a:off x="286050" y="3873216"/>
              <a:ext cx="4415114" cy="2760950"/>
              <a:chOff x="286050" y="3873216"/>
              <a:chExt cx="4415114" cy="2760950"/>
            </a:xfrm>
          </p:grpSpPr>
          <p:graphicFrame>
            <p:nvGraphicFramePr>
              <p:cNvPr id="9" name="Chart 8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71760316"/>
                  </p:ext>
                </p:extLst>
              </p:nvPr>
            </p:nvGraphicFramePr>
            <p:xfrm>
              <a:off x="286050" y="3873216"/>
              <a:ext cx="4415114" cy="2760950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6"/>
              </a:graphicData>
            </a:graphic>
          </p:graphicFrame>
          <p:sp>
            <p:nvSpPr>
              <p:cNvPr id="4" name="TextBox 3"/>
              <p:cNvSpPr txBox="1"/>
              <p:nvPr/>
            </p:nvSpPr>
            <p:spPr>
              <a:xfrm>
                <a:off x="1763974" y="3893270"/>
                <a:ext cx="4586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a</a:t>
                </a:r>
                <a:endParaRPr lang="en-US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>
                <a:off x="3645068" y="3875629"/>
                <a:ext cx="4586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b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4127877" y="3848793"/>
              <a:ext cx="9850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i="1" dirty="0" smtClean="0"/>
                <a:t>p </a:t>
              </a:r>
              <a:r>
                <a:rPr lang="en-US" sz="1600" dirty="0" smtClean="0"/>
                <a:t> &lt; 0.05</a:t>
              </a:r>
              <a:endParaRPr lang="en-US" sz="1600" i="1" dirty="0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-18676" y="2816052"/>
            <a:ext cx="9144000" cy="107721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Evidence that herbivory exerts strong pressure on </a:t>
            </a:r>
            <a:r>
              <a:rPr lang="en-US" sz="3200" i="1" dirty="0" smtClean="0"/>
              <a:t>Podostemum</a:t>
            </a:r>
            <a:r>
              <a:rPr lang="en-US" sz="3200" dirty="0" smtClean="0"/>
              <a:t> biomass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522136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07" y="274638"/>
            <a:ext cx="9062593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How much is contributed to the food web?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105" y="1600201"/>
            <a:ext cx="8919895" cy="1117600"/>
          </a:xfrm>
        </p:spPr>
        <p:txBody>
          <a:bodyPr>
            <a:noAutofit/>
          </a:bodyPr>
          <a:lstStyle/>
          <a:p>
            <a:r>
              <a:rPr lang="en-US" dirty="0" smtClean="0"/>
              <a:t>Biomass consumed  =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(treatment – control) / duration of treatment</a:t>
            </a:r>
            <a:endParaRPr lang="en-US" dirty="0"/>
          </a:p>
        </p:txBody>
      </p:sp>
      <p:pic>
        <p:nvPicPr>
          <p:cNvPr id="5" name="Picture 4" descr="effect of herbivory 2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8" r="15234" b="11803"/>
          <a:stretch/>
        </p:blipFill>
        <p:spPr>
          <a:xfrm>
            <a:off x="5098416" y="3072606"/>
            <a:ext cx="3910979" cy="333991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4547" y="3118547"/>
            <a:ext cx="460386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dirty="0"/>
              <a:t>2</a:t>
            </a:r>
            <a:r>
              <a:rPr lang="en-US" sz="3200" dirty="0" smtClean="0"/>
              <a:t> g DM m</a:t>
            </a:r>
            <a:r>
              <a:rPr lang="en-US" sz="3200" baseline="30000" dirty="0"/>
              <a:t>-2</a:t>
            </a:r>
            <a:r>
              <a:rPr lang="en-US" sz="3200" dirty="0"/>
              <a:t> per day</a:t>
            </a:r>
          </a:p>
          <a:p>
            <a:endParaRPr lang="en-US" sz="3200" dirty="0"/>
          </a:p>
          <a:p>
            <a:pPr marL="285750" indent="-285750">
              <a:buFont typeface="Arial"/>
              <a:buChar char="•"/>
            </a:pPr>
            <a:r>
              <a:rPr lang="en-US" sz="3200" dirty="0" smtClean="0"/>
              <a:t>625 g DM </a:t>
            </a:r>
            <a:r>
              <a:rPr lang="en-US" sz="3200" dirty="0"/>
              <a:t>m</a:t>
            </a:r>
            <a:r>
              <a:rPr lang="en-US" sz="3200" baseline="30000" dirty="0"/>
              <a:t>-2</a:t>
            </a:r>
            <a:r>
              <a:rPr lang="en-US" sz="3200" dirty="0"/>
              <a:t> per year </a:t>
            </a:r>
            <a:endParaRPr lang="en-US" sz="3200" dirty="0" smtClean="0"/>
          </a:p>
          <a:p>
            <a:r>
              <a:rPr lang="en-US" sz="3200" dirty="0"/>
              <a:t> </a:t>
            </a:r>
            <a:r>
              <a:rPr lang="en-US" sz="3200" dirty="0" smtClean="0"/>
              <a:t>   </a:t>
            </a:r>
            <a:r>
              <a:rPr lang="en-US" sz="2000" dirty="0" smtClean="0"/>
              <a:t>(assuming constant herbivory </a:t>
            </a:r>
            <a:r>
              <a:rPr lang="en-US" sz="2000" dirty="0"/>
              <a:t>rates)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345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377" y="274638"/>
            <a:ext cx="8799214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How much </a:t>
            </a:r>
            <a:r>
              <a:rPr lang="en-US" i="1" dirty="0" smtClean="0"/>
              <a:t>Podostemum </a:t>
            </a:r>
            <a:r>
              <a:rPr lang="en-US" dirty="0" smtClean="0"/>
              <a:t>might be in the Middle Oconee River?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377" y="1869962"/>
            <a:ext cx="8948623" cy="4777955"/>
          </a:xfrm>
        </p:spPr>
        <p:txBody>
          <a:bodyPr>
            <a:normAutofit fontScale="92500" lnSpcReduction="10000"/>
          </a:bodyPr>
          <a:lstStyle/>
          <a:p>
            <a:r>
              <a:rPr lang="en-US" sz="3500" dirty="0" smtClean="0"/>
              <a:t>Estimated </a:t>
            </a:r>
            <a:r>
              <a:rPr lang="en-US" sz="3500" i="1" dirty="0" smtClean="0"/>
              <a:t>Podostemum</a:t>
            </a:r>
            <a:r>
              <a:rPr lang="en-US" sz="3500" dirty="0" smtClean="0"/>
              <a:t> habitat area (shoals) in Middle Oconee River at 50% cover with a river length through Athens  of 20.3 km</a:t>
            </a:r>
          </a:p>
          <a:p>
            <a:pPr marL="0" indent="0">
              <a:buNone/>
            </a:pPr>
            <a:endParaRPr lang="en-US" sz="2900" dirty="0" smtClean="0"/>
          </a:p>
          <a:p>
            <a:r>
              <a:rPr lang="en-US" dirty="0" smtClean="0"/>
              <a:t>Assuming a 1 </a:t>
            </a:r>
            <a:r>
              <a:rPr lang="en-US" dirty="0"/>
              <a:t>cm high </a:t>
            </a:r>
            <a:r>
              <a:rPr lang="en-US" dirty="0" smtClean="0"/>
              <a:t>carpet</a:t>
            </a:r>
          </a:p>
          <a:p>
            <a:endParaRPr lang="en-US" sz="2900" dirty="0"/>
          </a:p>
          <a:p>
            <a:r>
              <a:rPr lang="en-US" i="1" dirty="0" smtClean="0"/>
              <a:t>Podostemum</a:t>
            </a:r>
            <a:r>
              <a:rPr lang="en-US" dirty="0" smtClean="0"/>
              <a:t> standing stock </a:t>
            </a:r>
          </a:p>
          <a:p>
            <a:pPr lvl="1"/>
            <a:r>
              <a:rPr lang="en-US" dirty="0" smtClean="0"/>
              <a:t>3,120 </a:t>
            </a:r>
            <a:r>
              <a:rPr lang="en-US" dirty="0"/>
              <a:t>K</a:t>
            </a:r>
            <a:r>
              <a:rPr lang="en-US" dirty="0" smtClean="0"/>
              <a:t>g DM</a:t>
            </a:r>
            <a:endParaRPr lang="en-US" dirty="0"/>
          </a:p>
          <a:p>
            <a:pPr lvl="1"/>
            <a:r>
              <a:rPr lang="en-US" dirty="0"/>
              <a:t>s</a:t>
            </a:r>
            <a:r>
              <a:rPr lang="en-US" dirty="0" smtClean="0"/>
              <a:t>tores 1,120 </a:t>
            </a:r>
            <a:r>
              <a:rPr lang="en-US" dirty="0"/>
              <a:t>K</a:t>
            </a:r>
            <a:r>
              <a:rPr lang="en-US" dirty="0" smtClean="0"/>
              <a:t>g </a:t>
            </a:r>
            <a:r>
              <a:rPr lang="en-US" dirty="0"/>
              <a:t>of </a:t>
            </a:r>
            <a:r>
              <a:rPr lang="en-US" dirty="0" smtClean="0"/>
              <a:t>carbon </a:t>
            </a:r>
            <a:endParaRPr lang="en-US" dirty="0"/>
          </a:p>
          <a:p>
            <a:pPr lvl="1"/>
            <a:r>
              <a:rPr lang="en-US" dirty="0" smtClean="0"/>
              <a:t>stores  94 Kg of </a:t>
            </a:r>
            <a:r>
              <a:rPr lang="en-US" dirty="0" smtClean="0"/>
              <a:t>nitrogen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Podo cover ct rive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2992" y="4052244"/>
            <a:ext cx="3741008" cy="2805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6903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729" y="274638"/>
            <a:ext cx="9013271" cy="1143000"/>
          </a:xfrm>
        </p:spPr>
        <p:txBody>
          <a:bodyPr>
            <a:normAutofit fontScale="90000"/>
          </a:bodyPr>
          <a:lstStyle/>
          <a:p>
            <a:r>
              <a:rPr lang="en-US" i="1" dirty="0" err="1" smtClean="0"/>
              <a:t>Podostemum</a:t>
            </a:r>
            <a:r>
              <a:rPr lang="en-US" dirty="0" err="1" smtClean="0"/>
              <a:t>’s</a:t>
            </a:r>
            <a:r>
              <a:rPr lang="en-US" dirty="0" smtClean="0"/>
              <a:t> </a:t>
            </a:r>
            <a:r>
              <a:rPr lang="en-US" dirty="0"/>
              <a:t>e</a:t>
            </a:r>
            <a:r>
              <a:rPr lang="en-US" dirty="0" smtClean="0"/>
              <a:t>stimated contribution to the food chain in the Middle Oconee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344" y="2034566"/>
            <a:ext cx="8377455" cy="403512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42 Kg DM consumed per day</a:t>
            </a:r>
          </a:p>
          <a:p>
            <a:endParaRPr lang="en-US" sz="1400" dirty="0"/>
          </a:p>
          <a:p>
            <a:r>
              <a:rPr lang="en-US" sz="2800" dirty="0" smtClean="0"/>
              <a:t>15,300 Kg DM consumed per year</a:t>
            </a:r>
          </a:p>
          <a:p>
            <a:endParaRPr lang="en-US" sz="1400" dirty="0" smtClean="0"/>
          </a:p>
          <a:p>
            <a:r>
              <a:rPr lang="en-US" sz="2800" dirty="0" smtClean="0"/>
              <a:t>5,500 Kg of </a:t>
            </a:r>
            <a:r>
              <a:rPr lang="en-US" sz="2800" dirty="0"/>
              <a:t>C passed into the food chain each year</a:t>
            </a:r>
          </a:p>
          <a:p>
            <a:endParaRPr lang="en-US" sz="1200" dirty="0"/>
          </a:p>
          <a:p>
            <a:r>
              <a:rPr lang="en-US" sz="2800" dirty="0" smtClean="0"/>
              <a:t>460 Kg of N passed into the food chain each year</a:t>
            </a:r>
          </a:p>
          <a:p>
            <a:endParaRPr lang="en-US" sz="1200" dirty="0"/>
          </a:p>
        </p:txBody>
      </p:sp>
      <p:pic>
        <p:nvPicPr>
          <p:cNvPr id="4" name="Picture 3" descr="herbivory-MO rock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5" t="12798" r="10339" b="18312"/>
          <a:stretch/>
        </p:blipFill>
        <p:spPr>
          <a:xfrm>
            <a:off x="6723195" y="5038882"/>
            <a:ext cx="2775649" cy="1819118"/>
          </a:xfrm>
          <a:prstGeom prst="rect">
            <a:avLst/>
          </a:prstGeom>
        </p:spPr>
      </p:pic>
      <p:pic>
        <p:nvPicPr>
          <p:cNvPr id="6" name="Picture 5" descr="Turtle_tallasse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055" y="5037138"/>
            <a:ext cx="2427816" cy="1820862"/>
          </a:xfrm>
          <a:prstGeom prst="rect">
            <a:avLst/>
          </a:prstGeom>
        </p:spPr>
      </p:pic>
      <p:pic>
        <p:nvPicPr>
          <p:cNvPr id="7" name="Picture 6" descr="post-herb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96104" y="4733661"/>
            <a:ext cx="1820861" cy="2427816"/>
          </a:xfrm>
          <a:prstGeom prst="rect">
            <a:avLst/>
          </a:prstGeom>
        </p:spPr>
      </p:pic>
      <p:pic>
        <p:nvPicPr>
          <p:cNvPr id="5" name="Content Placeholder 4" descr="crayfish-consumer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r="18697" b="13336"/>
          <a:stretch/>
        </p:blipFill>
        <p:spPr>
          <a:xfrm>
            <a:off x="-298816" y="5038882"/>
            <a:ext cx="2689277" cy="181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9165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Shot 2016-09-25 at 12.00.14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891" y="1116750"/>
            <a:ext cx="6145394" cy="552395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0" y="-3215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FFFFFF"/>
                </a:solidFill>
              </a:rPr>
              <a:t>Median </a:t>
            </a:r>
            <a:r>
              <a:rPr lang="en-US" sz="3600" dirty="0" smtClean="0">
                <a:solidFill>
                  <a:srgbClr val="FFFFFF"/>
                </a:solidFill>
              </a:rPr>
              <a:t>δ</a:t>
            </a:r>
            <a:r>
              <a:rPr lang="en-US" sz="3600" baseline="30000" dirty="0" smtClean="0">
                <a:solidFill>
                  <a:srgbClr val="FFFFFF"/>
                </a:solidFill>
              </a:rPr>
              <a:t>15</a:t>
            </a:r>
            <a:r>
              <a:rPr lang="en-US" sz="3600" dirty="0" smtClean="0">
                <a:solidFill>
                  <a:srgbClr val="FFFFFF"/>
                </a:solidFill>
              </a:rPr>
              <a:t>N </a:t>
            </a:r>
            <a:r>
              <a:rPr lang="en-US" sz="3600" dirty="0" smtClean="0">
                <a:solidFill>
                  <a:srgbClr val="FFFFFF"/>
                </a:solidFill>
              </a:rPr>
              <a:t>concentration in </a:t>
            </a:r>
            <a:r>
              <a:rPr lang="en-US" sz="3600" i="1" dirty="0" smtClean="0">
                <a:solidFill>
                  <a:srgbClr val="FFFFFF"/>
                </a:solidFill>
              </a:rPr>
              <a:t>Podostemum</a:t>
            </a:r>
            <a:r>
              <a:rPr lang="en-US" sz="3600" dirty="0" smtClean="0">
                <a:solidFill>
                  <a:srgbClr val="FFFFFF"/>
                </a:solidFill>
              </a:rPr>
              <a:t> Southeastern Rivers</a:t>
            </a:r>
            <a:endParaRPr lang="en-US" sz="3600" dirty="0">
              <a:solidFill>
                <a:srgbClr val="FFFFFF"/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742819" y="2608561"/>
            <a:ext cx="3235395" cy="523220"/>
            <a:chOff x="4839285" y="1812066"/>
            <a:chExt cx="3235395" cy="523220"/>
          </a:xfrm>
        </p:grpSpPr>
        <p:sp>
          <p:nvSpPr>
            <p:cNvPr id="6" name="Oval 5"/>
            <p:cNvSpPr/>
            <p:nvPr/>
          </p:nvSpPr>
          <p:spPr>
            <a:xfrm>
              <a:off x="4839285" y="1912926"/>
              <a:ext cx="418011" cy="417950"/>
            </a:xfrm>
            <a:prstGeom prst="ellipse">
              <a:avLst/>
            </a:prstGeom>
            <a:solidFill>
              <a:schemeClr val="bg1"/>
            </a:solidFill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365994" y="1812066"/>
              <a:ext cx="2708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smtClean="0">
                  <a:solidFill>
                    <a:schemeClr val="bg1"/>
                  </a:solidFill>
                </a:rPr>
                <a:t>Middle Oconee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954389" y="5752338"/>
            <a:ext cx="7769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</a:rPr>
              <a:t>16 </a:t>
            </a:r>
            <a:r>
              <a:rPr lang="en-US" sz="3600" dirty="0" smtClean="0">
                <a:solidFill>
                  <a:schemeClr val="bg1"/>
                </a:solidFill>
              </a:rPr>
              <a:t>SE </a:t>
            </a:r>
            <a:r>
              <a:rPr lang="en-US" sz="3600" dirty="0" smtClean="0">
                <a:solidFill>
                  <a:schemeClr val="bg1"/>
                </a:solidFill>
              </a:rPr>
              <a:t>Rivers, 41 Samples 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2" name="Picture 1" descr="P9090208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8" t="19222" r="17714" b="10459"/>
          <a:stretch/>
        </p:blipFill>
        <p:spPr>
          <a:xfrm>
            <a:off x="0" y="5259183"/>
            <a:ext cx="1621891" cy="1370411"/>
          </a:xfrm>
          <a:prstGeom prst="rect">
            <a:avLst/>
          </a:prstGeom>
        </p:spPr>
      </p:pic>
      <p:pic>
        <p:nvPicPr>
          <p:cNvPr id="3" name="Picture 2" descr="P6220502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39" t="2110" r="18736" b="9991"/>
          <a:stretch/>
        </p:blipFill>
        <p:spPr>
          <a:xfrm>
            <a:off x="71494" y="1148900"/>
            <a:ext cx="1502166" cy="3498323"/>
          </a:xfrm>
          <a:prstGeom prst="rect">
            <a:avLst/>
          </a:prstGeom>
        </p:spPr>
      </p:pic>
      <p:pic>
        <p:nvPicPr>
          <p:cNvPr id="12" name="Picture 11" descr="P4100172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1" r="18305" b="806"/>
          <a:stretch/>
        </p:blipFill>
        <p:spPr>
          <a:xfrm>
            <a:off x="7764890" y="5075734"/>
            <a:ext cx="1422030" cy="1553860"/>
          </a:xfrm>
          <a:prstGeom prst="rect">
            <a:avLst/>
          </a:prstGeom>
        </p:spPr>
      </p:pic>
      <p:pic>
        <p:nvPicPr>
          <p:cNvPr id="13" name="Picture 12" descr="P1310018.jpg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10" t="20671" r="18175" b="19673"/>
          <a:stretch/>
        </p:blipFill>
        <p:spPr>
          <a:xfrm>
            <a:off x="7761501" y="3102477"/>
            <a:ext cx="1398576" cy="1314182"/>
          </a:xfrm>
          <a:prstGeom prst="rect">
            <a:avLst/>
          </a:prstGeom>
        </p:spPr>
      </p:pic>
      <p:pic>
        <p:nvPicPr>
          <p:cNvPr id="4" name="Picture 3" descr="P1310020.jpg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80" t="17457" r="6286" b="6709"/>
          <a:stretch/>
        </p:blipFill>
        <p:spPr>
          <a:xfrm>
            <a:off x="7764890" y="1116751"/>
            <a:ext cx="1370221" cy="118197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964044" y="2078328"/>
            <a:ext cx="2107101" cy="33484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9448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i="1" dirty="0" smtClean="0"/>
              <a:t>Podostemum</a:t>
            </a:r>
            <a:r>
              <a:rPr lang="en-US" dirty="0" smtClean="0"/>
              <a:t> is an important component of the Middle Oconee River</a:t>
            </a:r>
          </a:p>
          <a:p>
            <a:endParaRPr lang="en-US" dirty="0"/>
          </a:p>
          <a:p>
            <a:r>
              <a:rPr lang="en-US" dirty="0" smtClean="0"/>
              <a:t>Water velocity influences how it interacts with consumers</a:t>
            </a:r>
          </a:p>
          <a:p>
            <a:endParaRPr lang="en-US" dirty="0"/>
          </a:p>
          <a:p>
            <a:r>
              <a:rPr lang="en-US" dirty="0" smtClean="0"/>
              <a:t>An above average amount of the nitrogen in </a:t>
            </a:r>
            <a:r>
              <a:rPr lang="en-US" i="1" dirty="0" smtClean="0"/>
              <a:t>Podostemum</a:t>
            </a:r>
            <a:r>
              <a:rPr lang="en-US" dirty="0" smtClean="0"/>
              <a:t> is coming from human and animal 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1076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8280199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0" y="49588"/>
            <a:ext cx="9144000" cy="1143000"/>
          </a:xfrm>
          <a:solidFill>
            <a:schemeClr val="tx1">
              <a:alpha val="49000"/>
            </a:schemeClr>
          </a:solidFill>
        </p:spPr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bg1"/>
                </a:solidFill>
              </a:rPr>
              <a:t>Questions?</a:t>
            </a:r>
            <a:endParaRPr lang="en-US" sz="6000" dirty="0">
              <a:solidFill>
                <a:schemeClr val="bg1"/>
              </a:solidFill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532919" y="6031155"/>
            <a:ext cx="2673440" cy="630997"/>
          </a:xfrm>
          <a:prstGeom prst="rect">
            <a:avLst/>
          </a:prstGeom>
          <a:solidFill>
            <a:schemeClr val="tx1">
              <a:alpha val="49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i="1" dirty="0" smtClean="0">
                <a:solidFill>
                  <a:schemeClr val="bg1"/>
                </a:solidFill>
              </a:rPr>
              <a:t>Podostemum</a:t>
            </a:r>
            <a:endParaRPr lang="en-US" sz="3200" i="1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6959194" y="3665102"/>
            <a:ext cx="468548" cy="2170125"/>
          </a:xfrm>
          <a:prstGeom prst="straightConnector1">
            <a:avLst/>
          </a:prstGeom>
          <a:ln w="98425">
            <a:solidFill>
              <a:schemeClr val="bg2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3554251" y="6365703"/>
            <a:ext cx="1734048" cy="219101"/>
          </a:xfrm>
          <a:prstGeom prst="straightConnector1">
            <a:avLst/>
          </a:prstGeom>
          <a:ln w="98425">
            <a:solidFill>
              <a:schemeClr val="bg2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4646358" y="4597452"/>
            <a:ext cx="1254034" cy="1286002"/>
          </a:xfrm>
          <a:prstGeom prst="straightConnector1">
            <a:avLst/>
          </a:prstGeom>
          <a:ln w="98425">
            <a:solidFill>
              <a:schemeClr val="bg2">
                <a:lumMod val="75000"/>
              </a:schemeClr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2356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rayfish-consum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725110" y="1603706"/>
            <a:ext cx="4159516" cy="2287574"/>
          </a:xfrm>
        </p:spPr>
      </p:pic>
      <p:pic>
        <p:nvPicPr>
          <p:cNvPr id="6" name="Picture 5" descr="Turtle_tallasse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626" y="1590554"/>
            <a:ext cx="3383623" cy="2537717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1733550" y="3783303"/>
            <a:ext cx="5486400" cy="2966720"/>
            <a:chOff x="1733550" y="3247390"/>
            <a:chExt cx="5486400" cy="2966720"/>
          </a:xfrm>
        </p:grpSpPr>
        <p:pic>
          <p:nvPicPr>
            <p:cNvPr id="9" name="Picture 8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33550" y="3247390"/>
              <a:ext cx="5486400" cy="2966720"/>
            </a:xfrm>
            <a:prstGeom prst="rect">
              <a:avLst/>
            </a:prstGeom>
          </p:spPr>
        </p:pic>
        <p:sp>
          <p:nvSpPr>
            <p:cNvPr id="10" name="Rectangle 9"/>
            <p:cNvSpPr/>
            <p:nvPr/>
          </p:nvSpPr>
          <p:spPr>
            <a:xfrm rot="19091858">
              <a:off x="5913792" y="3944658"/>
              <a:ext cx="941651" cy="4876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 rot="19091858">
              <a:off x="5413969" y="3590617"/>
              <a:ext cx="979046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 rot="19091858">
              <a:off x="4971810" y="3435758"/>
              <a:ext cx="573299" cy="6559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 rot="19091858">
              <a:off x="5321664" y="3495539"/>
              <a:ext cx="573299" cy="58740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 rot="19091858">
              <a:off x="1905594" y="3506344"/>
              <a:ext cx="979046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 rot="19091858">
              <a:off x="2343741" y="3566804"/>
              <a:ext cx="979046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 rot="19091858">
              <a:off x="3156390" y="3401980"/>
              <a:ext cx="461301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 rot="19091858">
              <a:off x="2705726" y="3678900"/>
              <a:ext cx="461301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 rot="19091858">
              <a:off x="2496458" y="3683792"/>
              <a:ext cx="461301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1752226" y="4484562"/>
              <a:ext cx="703263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1885950" y="4652839"/>
              <a:ext cx="703263" cy="3767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5595937" y="5119689"/>
              <a:ext cx="909009" cy="36555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 rot="2898543">
              <a:off x="5405214" y="5253099"/>
              <a:ext cx="909009" cy="30374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3970018" y="5324208"/>
              <a:ext cx="1392214" cy="52911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 rot="19091858">
              <a:off x="5433825" y="5038623"/>
              <a:ext cx="115032" cy="4571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but structure and function are regulated by flow velocity</a:t>
            </a:r>
            <a:endParaRPr lang="en-US" sz="3600" dirty="0"/>
          </a:p>
        </p:txBody>
      </p:sp>
      <p:sp>
        <p:nvSpPr>
          <p:cNvPr id="3" name="Down Arrow 2"/>
          <p:cNvSpPr/>
          <p:nvPr/>
        </p:nvSpPr>
        <p:spPr>
          <a:xfrm>
            <a:off x="3558094" y="3584503"/>
            <a:ext cx="1285721" cy="812508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477016" y="3023361"/>
            <a:ext cx="1878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Herbivory</a:t>
            </a:r>
            <a:endParaRPr lang="en-US" sz="2800" b="1" dirty="0"/>
          </a:p>
        </p:txBody>
      </p:sp>
      <p:sp>
        <p:nvSpPr>
          <p:cNvPr id="28" name="Down Arrow 27"/>
          <p:cNvSpPr/>
          <p:nvPr/>
        </p:nvSpPr>
        <p:spPr>
          <a:xfrm rot="10800000">
            <a:off x="5077078" y="3508861"/>
            <a:ext cx="1285721" cy="812508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/>
          <p:cNvSpPr txBox="1"/>
          <p:nvPr/>
        </p:nvSpPr>
        <p:spPr>
          <a:xfrm>
            <a:off x="4970964" y="4197358"/>
            <a:ext cx="1878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Resources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26" name="Left Arrow 25"/>
          <p:cNvSpPr/>
          <p:nvPr/>
        </p:nvSpPr>
        <p:spPr>
          <a:xfrm>
            <a:off x="6700207" y="3158038"/>
            <a:ext cx="2226690" cy="1595093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7547048" y="3653534"/>
            <a:ext cx="13798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Flow</a:t>
            </a:r>
            <a:endParaRPr 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3597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llassee shoa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76" y="-495"/>
            <a:ext cx="9159776" cy="686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827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86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How much </a:t>
            </a:r>
            <a:r>
              <a:rPr lang="en-US" i="1" dirty="0" smtClean="0"/>
              <a:t>Podostemum</a:t>
            </a:r>
            <a:r>
              <a:rPr lang="en-US" dirty="0" smtClean="0"/>
              <a:t> might be in the Middle Oconee?</a:t>
            </a:r>
            <a:endParaRPr lang="en-US" dirty="0"/>
          </a:p>
        </p:txBody>
      </p:sp>
      <p:pic>
        <p:nvPicPr>
          <p:cNvPr id="4" name="Content Placeholder 3" descr="Screen Shot 2016-01-08 at 9.49.55 PM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31" r="-4331"/>
          <a:stretch>
            <a:fillRect/>
          </a:stretch>
        </p:blipFill>
        <p:spPr>
          <a:xfrm>
            <a:off x="0" y="1417638"/>
            <a:ext cx="9144000" cy="5028848"/>
          </a:xfrm>
        </p:spPr>
      </p:pic>
      <p:sp>
        <p:nvSpPr>
          <p:cNvPr id="3" name="TextBox 2"/>
          <p:cNvSpPr txBox="1"/>
          <p:nvPr/>
        </p:nvSpPr>
        <p:spPr>
          <a:xfrm>
            <a:off x="1064503" y="1488364"/>
            <a:ext cx="1718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Tallassee Shoals</a:t>
            </a:r>
            <a:endParaRPr lang="en-US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707506" y="5968968"/>
            <a:ext cx="1080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The Loop</a:t>
            </a:r>
            <a:endParaRPr lang="en-US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821915" y="3073627"/>
            <a:ext cx="1982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Ben Burton Park</a:t>
            </a:r>
            <a:endParaRPr lang="en-US" b="1" dirty="0"/>
          </a:p>
        </p:txBody>
      </p:sp>
      <p:pic>
        <p:nvPicPr>
          <p:cNvPr id="5" name="Picture 4" descr="Screen Shot 2016-01-08 at 10.12.16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100" y="1581734"/>
            <a:ext cx="3695700" cy="295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9502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899"/>
            <a:ext cx="9144000" cy="1143000"/>
          </a:xfrm>
        </p:spPr>
        <p:txBody>
          <a:bodyPr>
            <a:noAutofit/>
          </a:bodyPr>
          <a:lstStyle/>
          <a:p>
            <a:r>
              <a:rPr lang="en-US" sz="3600" i="1" dirty="0" err="1" smtClean="0"/>
              <a:t>Podostemum</a:t>
            </a:r>
            <a:r>
              <a:rPr lang="en-US" sz="3600" dirty="0" err="1" smtClean="0"/>
              <a:t>’s</a:t>
            </a:r>
            <a:r>
              <a:rPr lang="en-US" sz="3600" dirty="0" smtClean="0"/>
              <a:t> contribution to the food web is comparable to algae’s contribution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536" y="5956982"/>
            <a:ext cx="8534712" cy="9010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/>
              <a:t>Algae estimated from scraper biomass in Middle Oconee (</a:t>
            </a:r>
            <a:r>
              <a:rPr lang="en-US" sz="2000" dirty="0" err="1" smtClean="0"/>
              <a:t>Grubaugh</a:t>
            </a:r>
            <a:r>
              <a:rPr lang="en-US" sz="2000" dirty="0" smtClean="0"/>
              <a:t> and Wallace 1995) and assimilation efficiency (</a:t>
            </a:r>
            <a:r>
              <a:rPr lang="en-US" sz="2000" dirty="0" err="1" smtClean="0"/>
              <a:t>Rosi</a:t>
            </a:r>
            <a:r>
              <a:rPr lang="en-US" sz="2000" dirty="0" smtClean="0"/>
              <a:t>-Marshall and Wallace 2002) </a:t>
            </a:r>
            <a:endParaRPr lang="en-US" sz="2000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08433414"/>
              </p:ext>
            </p:extLst>
          </p:nvPr>
        </p:nvGraphicFramePr>
        <p:xfrm>
          <a:off x="784373" y="1472079"/>
          <a:ext cx="7227424" cy="40164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474769" y="4953620"/>
            <a:ext cx="189677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i="1" dirty="0" smtClean="0"/>
              <a:t>Podostemum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41426388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5357</TotalTime>
  <Words>444</Words>
  <Application>Microsoft Macintosh PowerPoint</Application>
  <PresentationFormat>On-screen Show (4:3)</PresentationFormat>
  <Paragraphs>84</Paragraphs>
  <Slides>18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 Black </vt:lpstr>
      <vt:lpstr>PowerPoint Presentation</vt:lpstr>
      <vt:lpstr>Podostemum ceratophyllum</vt:lpstr>
      <vt:lpstr>Podostemum is morphologically variable which has hindered documentation and research efforts</vt:lpstr>
      <vt:lpstr>Provides habitat for riverine animals</vt:lpstr>
      <vt:lpstr>Podostemum is rapidly consumed</vt:lpstr>
      <vt:lpstr>Water velocity regulates consumers access to Podostemum</vt:lpstr>
      <vt:lpstr>PowerPoint Presentation</vt:lpstr>
      <vt:lpstr>PowerPoint Presentation</vt:lpstr>
      <vt:lpstr>How much is contributed to the food web?</vt:lpstr>
      <vt:lpstr>How much Podostemum might be in the Middle Oconee River?</vt:lpstr>
      <vt:lpstr>Podostemum’s estimated contribution to the food chain in the Middle Oconee</vt:lpstr>
      <vt:lpstr>PowerPoint Presentation</vt:lpstr>
      <vt:lpstr>Conclusion</vt:lpstr>
      <vt:lpstr>Questions?</vt:lpstr>
      <vt:lpstr>but structure and function are regulated by flow velocity</vt:lpstr>
      <vt:lpstr>PowerPoint Presentation</vt:lpstr>
      <vt:lpstr>How much Podostemum might be in the Middle Oconee?</vt:lpstr>
      <vt:lpstr>Podostemum’s contribution to the food web is comparable to algae’s contribution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Kidneys of the river? </dc:title>
  <dc:creator>Anonymous Anonymous</dc:creator>
  <cp:lastModifiedBy>Anonymous Anonymous</cp:lastModifiedBy>
  <cp:revision>28</cp:revision>
  <dcterms:created xsi:type="dcterms:W3CDTF">2016-08-29T20:20:40Z</dcterms:created>
  <dcterms:modified xsi:type="dcterms:W3CDTF">2016-09-29T21:25:50Z</dcterms:modified>
</cp:coreProperties>
</file>