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5"/>
  </p:notesMasterIdLst>
  <p:sldIdLst>
    <p:sldId id="256" r:id="rId2"/>
    <p:sldId id="293" r:id="rId3"/>
    <p:sldId id="257" r:id="rId4"/>
    <p:sldId id="274" r:id="rId5"/>
    <p:sldId id="275" r:id="rId6"/>
    <p:sldId id="261" r:id="rId7"/>
    <p:sldId id="264" r:id="rId8"/>
    <p:sldId id="291" r:id="rId9"/>
    <p:sldId id="290" r:id="rId10"/>
    <p:sldId id="295" r:id="rId11"/>
    <p:sldId id="288" r:id="rId12"/>
    <p:sldId id="294"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5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192" autoAdjust="0"/>
  </p:normalViewPr>
  <p:slideViewPr>
    <p:cSldViewPr snapToGrid="0">
      <p:cViewPr varScale="1">
        <p:scale>
          <a:sx n="96" d="100"/>
          <a:sy n="96" d="100"/>
        </p:scale>
        <p:origin x="91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1D74B-F19C-49F9-8E8E-3359A3B97376}" type="datetimeFigureOut">
              <a:rPr lang="en-US" smtClean="0"/>
              <a:t>9/29/2016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F0B00-3563-4790-BBDC-7669C4BAABC2}" type="slidenum">
              <a:rPr lang="en-US" smtClean="0"/>
              <a:t>‹#›</a:t>
            </a:fld>
            <a:endParaRPr lang="en-US"/>
          </a:p>
        </p:txBody>
      </p:sp>
    </p:spTree>
    <p:extLst>
      <p:ext uri="{BB962C8B-B14F-4D97-AF65-F5344CB8AC3E}">
        <p14:creationId xmlns:p14="http://schemas.microsoft.com/office/powerpoint/2010/main" val="63439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My</a:t>
            </a:r>
            <a:r>
              <a:rPr lang="en-US" baseline="0" dirty="0" smtClean="0"/>
              <a:t> name is Phillip Bumpers, I am a research coordinator here in Ecology, but today I am filling my role as board member of the Upper Oconee Watershed Network, where  I am the current science and monitoring chair</a:t>
            </a:r>
            <a:endParaRPr lang="en-US" dirty="0" smtClean="0"/>
          </a:p>
          <a:p>
            <a:endParaRPr lang="en-US" dirty="0"/>
          </a:p>
        </p:txBody>
      </p:sp>
      <p:sp>
        <p:nvSpPr>
          <p:cNvPr id="4" name="Slide Number Placeholder 3"/>
          <p:cNvSpPr>
            <a:spLocks noGrp="1"/>
          </p:cNvSpPr>
          <p:nvPr>
            <p:ph type="sldNum" sz="quarter" idx="10"/>
          </p:nvPr>
        </p:nvSpPr>
        <p:spPr/>
        <p:txBody>
          <a:bodyPr/>
          <a:lstStyle/>
          <a:p>
            <a:fld id="{46FF0B00-3563-4790-BBDC-7669C4BAABC2}" type="slidenum">
              <a:rPr lang="en-US" smtClean="0"/>
              <a:t>1</a:t>
            </a:fld>
            <a:endParaRPr lang="en-US"/>
          </a:p>
        </p:txBody>
      </p:sp>
    </p:spTree>
    <p:extLst>
      <p:ext uri="{BB962C8B-B14F-4D97-AF65-F5344CB8AC3E}">
        <p14:creationId xmlns:p14="http://schemas.microsoft.com/office/powerpoint/2010/main" val="1962810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Bear creek</a:t>
            </a:r>
            <a:r>
              <a:rPr lang="en-US" baseline="0" dirty="0" smtClean="0"/>
              <a:t> is one of our better streams that we have long-term data on, and had not changed since we have been collecting data. But many of our streams are declining like Trail creek and </a:t>
            </a:r>
            <a:r>
              <a:rPr lang="en-US" baseline="0" dirty="0" err="1" smtClean="0"/>
              <a:t>tthers</a:t>
            </a:r>
            <a:r>
              <a:rPr lang="en-US" baseline="0" dirty="0" smtClean="0"/>
              <a:t> like Orange Trail, which is still in good condition, but has declined a lot-likely due to high nutrient concentrations. </a:t>
            </a:r>
            <a:r>
              <a:rPr lang="en-US" baseline="0" dirty="0" err="1" smtClean="0"/>
              <a:t>Carr</a:t>
            </a:r>
            <a:r>
              <a:rPr lang="en-US" baseline="0" dirty="0" smtClean="0"/>
              <a:t> creek, whish is well known as Athens worst stream for multiple pollution sources, may be slightly improving. </a:t>
            </a:r>
            <a:endParaRPr lang="en-US" dirty="0"/>
          </a:p>
        </p:txBody>
      </p:sp>
      <p:sp>
        <p:nvSpPr>
          <p:cNvPr id="4" name="Slide Number Placeholder 3"/>
          <p:cNvSpPr>
            <a:spLocks noGrp="1"/>
          </p:cNvSpPr>
          <p:nvPr>
            <p:ph type="sldNum" sz="quarter" idx="10"/>
          </p:nvPr>
        </p:nvSpPr>
        <p:spPr/>
        <p:txBody>
          <a:bodyPr/>
          <a:lstStyle/>
          <a:p>
            <a:fld id="{46FF0B00-3563-4790-BBDC-7669C4BAABC2}" type="slidenum">
              <a:rPr lang="en-US" smtClean="0"/>
              <a:t>11</a:t>
            </a:fld>
            <a:endParaRPr lang="en-US"/>
          </a:p>
        </p:txBody>
      </p:sp>
    </p:spTree>
    <p:extLst>
      <p:ext uri="{BB962C8B-B14F-4D97-AF65-F5344CB8AC3E}">
        <p14:creationId xmlns:p14="http://schemas.microsoft.com/office/powerpoint/2010/main" val="148330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Bear creek</a:t>
            </a:r>
            <a:r>
              <a:rPr lang="en-US" baseline="0" dirty="0" smtClean="0"/>
              <a:t> is one of our better streams that we have long-term data on, and had not changed since we have been collecting data. But many of our streams are declining like Trail creek and </a:t>
            </a:r>
            <a:r>
              <a:rPr lang="en-US" baseline="0" dirty="0" err="1" smtClean="0"/>
              <a:t>tthers</a:t>
            </a:r>
            <a:r>
              <a:rPr lang="en-US" baseline="0" dirty="0" smtClean="0"/>
              <a:t> like Orange Trail, which is still in good condition, but has declined a lot-likely due to high nutrient concentrations. </a:t>
            </a:r>
            <a:r>
              <a:rPr lang="en-US" baseline="0" dirty="0" err="1" smtClean="0"/>
              <a:t>Carr</a:t>
            </a:r>
            <a:r>
              <a:rPr lang="en-US" baseline="0" dirty="0" smtClean="0"/>
              <a:t> creek, whish is well known as Athens worst stream for multiple pollution sources, may be slightly improving. </a:t>
            </a:r>
            <a:endParaRPr lang="en-US" dirty="0"/>
          </a:p>
        </p:txBody>
      </p:sp>
      <p:sp>
        <p:nvSpPr>
          <p:cNvPr id="4" name="Slide Number Placeholder 3"/>
          <p:cNvSpPr>
            <a:spLocks noGrp="1"/>
          </p:cNvSpPr>
          <p:nvPr>
            <p:ph type="sldNum" sz="quarter" idx="10"/>
          </p:nvPr>
        </p:nvSpPr>
        <p:spPr/>
        <p:txBody>
          <a:bodyPr/>
          <a:lstStyle/>
          <a:p>
            <a:fld id="{46FF0B00-3563-4790-BBDC-7669C4BAABC2}" type="slidenum">
              <a:rPr lang="en-US" smtClean="0"/>
              <a:t>12</a:t>
            </a:fld>
            <a:endParaRPr lang="en-US"/>
          </a:p>
        </p:txBody>
      </p:sp>
    </p:spTree>
    <p:extLst>
      <p:ext uri="{BB962C8B-B14F-4D97-AF65-F5344CB8AC3E}">
        <p14:creationId xmlns:p14="http://schemas.microsoft.com/office/powerpoint/2010/main" val="1166312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really get started I’d first like to give a plug for UOWN. Our website is UOWN.org, where we post event info and all of our data is publicly available through this site. Some of you here may have even used it for class projects. I also encourage you to follow us on twitter if you are into the twitter world-we mostly use it for event updates, but also advocacy and education. And of course, like us on </a:t>
            </a:r>
            <a:r>
              <a:rPr lang="en-US" baseline="0" dirty="0" err="1" smtClean="0"/>
              <a:t>facebook</a:t>
            </a:r>
            <a:r>
              <a:rPr lang="en-US" baseline="0" dirty="0" smtClean="0"/>
              <a:t> for the best avenue of keeping up with events. </a:t>
            </a:r>
            <a:endParaRPr lang="en-US" dirty="0"/>
          </a:p>
        </p:txBody>
      </p:sp>
      <p:sp>
        <p:nvSpPr>
          <p:cNvPr id="4" name="Slide Number Placeholder 3"/>
          <p:cNvSpPr>
            <a:spLocks noGrp="1"/>
          </p:cNvSpPr>
          <p:nvPr>
            <p:ph type="sldNum" sz="quarter" idx="10"/>
          </p:nvPr>
        </p:nvSpPr>
        <p:spPr/>
        <p:txBody>
          <a:bodyPr/>
          <a:lstStyle/>
          <a:p>
            <a:fld id="{46FF0B00-3563-4790-BBDC-7669C4BAABC2}" type="slidenum">
              <a:rPr lang="en-US" smtClean="0"/>
              <a:t>13</a:t>
            </a:fld>
            <a:endParaRPr lang="en-US"/>
          </a:p>
        </p:txBody>
      </p:sp>
    </p:spTree>
    <p:extLst>
      <p:ext uri="{BB962C8B-B14F-4D97-AF65-F5344CB8AC3E}">
        <p14:creationId xmlns:p14="http://schemas.microsoft.com/office/powerpoint/2010/main" val="2766367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upper Oconee watershed network or UOWN is a 501c3 non-profit created with the mission of protecting our water via community-based advocacy, monitoring education, and recreation. The first RR event, which I believe you all are attending in a week and a half was held in 1998 and 2 years later in 2000 UOWN was officially created. We are an all volunteer organization, including all board members and committee members ,and our data collection is completely supported by citizens and many student volunteers! </a:t>
            </a:r>
            <a:endParaRPr lang="en-US" dirty="0"/>
          </a:p>
        </p:txBody>
      </p:sp>
      <p:sp>
        <p:nvSpPr>
          <p:cNvPr id="4" name="Slide Number Placeholder 3"/>
          <p:cNvSpPr>
            <a:spLocks noGrp="1"/>
          </p:cNvSpPr>
          <p:nvPr>
            <p:ph type="sldNum" sz="quarter" idx="10"/>
          </p:nvPr>
        </p:nvSpPr>
        <p:spPr/>
        <p:txBody>
          <a:bodyPr/>
          <a:lstStyle/>
          <a:p>
            <a:fld id="{C7C9D082-62CD-1E40-8192-7E5AB38611F3}" type="slidenum">
              <a:rPr lang="en-US" smtClean="0"/>
              <a:t>2</a:t>
            </a:fld>
            <a:endParaRPr lang="en-US"/>
          </a:p>
        </p:txBody>
      </p:sp>
    </p:spTree>
    <p:extLst>
      <p:ext uri="{BB962C8B-B14F-4D97-AF65-F5344CB8AC3E}">
        <p14:creationId xmlns:p14="http://schemas.microsoft.com/office/powerpoint/2010/main" val="323306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a:t>
            </a:r>
            <a:r>
              <a:rPr lang="en-US" baseline="0" dirty="0" smtClean="0"/>
              <a:t> a watershed group in Athens? Well, streams are super interesting and they provide us with great recreational opportunities and ecosystem services such as clean drinking water. Athens has 2 major rivers-the North and Middle Oconee-that provide us drinking water, and we have a lot of smaller streams that are tributaries of the two big rivers. We are lucky to have so many streams in our area to enjoy, but unfortunately, some of our stream are in better condition than others. And UOWN was founded with the purpose for citizens to monitor the health of their watershed, and do what we can to keep it a little healthier than it would be otherwise for Athens residents and those downstream of us in the Oconee and Altamaha Rivers. Athens is a growing urban center, which means our streams are increasingly vulnerable. </a:t>
            </a:r>
            <a:endParaRPr lang="en-US" dirty="0"/>
          </a:p>
        </p:txBody>
      </p:sp>
      <p:sp>
        <p:nvSpPr>
          <p:cNvPr id="4" name="Slide Number Placeholder 3"/>
          <p:cNvSpPr>
            <a:spLocks noGrp="1"/>
          </p:cNvSpPr>
          <p:nvPr>
            <p:ph type="sldNum" sz="quarter" idx="10"/>
          </p:nvPr>
        </p:nvSpPr>
        <p:spPr/>
        <p:txBody>
          <a:bodyPr/>
          <a:lstStyle/>
          <a:p>
            <a:fld id="{46FF0B00-3563-4790-BBDC-7669C4BAABC2}" type="slidenum">
              <a:rPr lang="en-US" smtClean="0"/>
              <a:t>4</a:t>
            </a:fld>
            <a:endParaRPr lang="en-US"/>
          </a:p>
        </p:txBody>
      </p:sp>
    </p:spTree>
    <p:extLst>
      <p:ext uri="{BB962C8B-B14F-4D97-AF65-F5344CB8AC3E}">
        <p14:creationId xmlns:p14="http://schemas.microsoft.com/office/powerpoint/2010/main" val="3014601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UOWN has been collecting</a:t>
            </a:r>
            <a:r>
              <a:rPr lang="en-US" baseline="0" dirty="0" smtClean="0"/>
              <a:t> data since 2001, which means we now have some pretty good time series of data to begin looking for real trends in the health of our streams. We hold quarterly sampling events each year and volunteers go out and collect water samples from as many streams as we can that day and we analyze the samples for specific conductivity, which is a measure of electrical conductance </a:t>
            </a:r>
            <a:r>
              <a:rPr lang="en-US" baseline="0" dirty="0" err="1" smtClean="0"/>
              <a:t>basd</a:t>
            </a:r>
            <a:r>
              <a:rPr lang="en-US" baseline="0" dirty="0" smtClean="0"/>
              <a:t> on the concentration of ions in the water and is a good measure of general pollution, we also collect pH, turbidity, total nitrate and phosphate, and a subset of streams we collect samples for E coli and then another subset we collect macroinvertebrates from and calculate biotic indices based on the </a:t>
            </a:r>
            <a:r>
              <a:rPr lang="en-US" baseline="0" dirty="0" err="1" smtClean="0"/>
              <a:t>compostion</a:t>
            </a:r>
            <a:r>
              <a:rPr lang="en-US" baseline="0" dirty="0" smtClean="0"/>
              <a:t> of the invertebrates present</a:t>
            </a:r>
            <a:endParaRPr lang="en-US" dirty="0"/>
          </a:p>
        </p:txBody>
      </p:sp>
      <p:sp>
        <p:nvSpPr>
          <p:cNvPr id="4" name="Slide Number Placeholder 3"/>
          <p:cNvSpPr>
            <a:spLocks noGrp="1"/>
          </p:cNvSpPr>
          <p:nvPr>
            <p:ph type="sldNum" sz="quarter" idx="10"/>
          </p:nvPr>
        </p:nvSpPr>
        <p:spPr/>
        <p:txBody>
          <a:bodyPr/>
          <a:lstStyle/>
          <a:p>
            <a:fld id="{46FF0B00-3563-4790-BBDC-7669C4BAABC2}" type="slidenum">
              <a:rPr lang="en-US" smtClean="0"/>
              <a:t>5</a:t>
            </a:fld>
            <a:endParaRPr lang="en-US"/>
          </a:p>
        </p:txBody>
      </p:sp>
    </p:spTree>
    <p:extLst>
      <p:ext uri="{BB962C8B-B14F-4D97-AF65-F5344CB8AC3E}">
        <p14:creationId xmlns:p14="http://schemas.microsoft.com/office/powerpoint/2010/main" val="420439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28 2010 – we had our own</a:t>
            </a:r>
            <a:r>
              <a:rPr lang="en-US" baseline="0" dirty="0" smtClean="0"/>
              <a:t> headline making spill.  Chemical storage facility caught fire, efforts to put out the fire resulted in flushing of chemicals into nearby headwaters of trail creek. Turned the creek bright blue.  Chemicals may have included known carcinogens, methanol, </a:t>
            </a:r>
            <a:r>
              <a:rPr lang="en-US" baseline="0" dirty="0" err="1" smtClean="0"/>
              <a:t>formadahyde</a:t>
            </a:r>
            <a:r>
              <a:rPr lang="en-US" baseline="0" dirty="0" smtClean="0"/>
              <a:t>, </a:t>
            </a:r>
            <a:r>
              <a:rPr lang="en-US" baseline="0" dirty="0" err="1" smtClean="0"/>
              <a:t>dichorlobenzene</a:t>
            </a:r>
            <a:r>
              <a:rPr lang="en-US" baseline="0" dirty="0" smtClean="0"/>
              <a:t> others?</a:t>
            </a:r>
            <a:endParaRPr lang="en-US" dirty="0"/>
          </a:p>
        </p:txBody>
      </p:sp>
      <p:sp>
        <p:nvSpPr>
          <p:cNvPr id="4" name="Slide Number Placeholder 3"/>
          <p:cNvSpPr>
            <a:spLocks noGrp="1"/>
          </p:cNvSpPr>
          <p:nvPr>
            <p:ph type="sldNum" sz="quarter" idx="10"/>
          </p:nvPr>
        </p:nvSpPr>
        <p:spPr/>
        <p:txBody>
          <a:bodyPr/>
          <a:lstStyle/>
          <a:p>
            <a:fld id="{C7C9D082-62CD-1E40-8192-7E5AB38611F3}" type="slidenum">
              <a:rPr lang="en-US" smtClean="0"/>
              <a:t>6</a:t>
            </a:fld>
            <a:endParaRPr lang="en-US"/>
          </a:p>
        </p:txBody>
      </p:sp>
    </p:spTree>
    <p:extLst>
      <p:ext uri="{BB962C8B-B14F-4D97-AF65-F5344CB8AC3E}">
        <p14:creationId xmlns:p14="http://schemas.microsoft.com/office/powerpoint/2010/main" val="1736940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UOWN data was able to capture</a:t>
            </a:r>
            <a:r>
              <a:rPr lang="en-US" baseline="0" dirty="0" smtClean="0"/>
              <a:t> the effect of the spill and because we had long-term data on other streams we were able to show this was not created by annual variation. Trail creek is in </a:t>
            </a:r>
            <a:r>
              <a:rPr lang="en-US" baseline="0" dirty="0" err="1" smtClean="0"/>
              <a:t>fiar</a:t>
            </a:r>
            <a:r>
              <a:rPr lang="en-US" baseline="0" dirty="0" smtClean="0"/>
              <a:t> condition and may be declining. Bear creek is one of our better reference streams and </a:t>
            </a:r>
            <a:r>
              <a:rPr lang="en-US" baseline="0" dirty="0" err="1" smtClean="0"/>
              <a:t>Carr</a:t>
            </a:r>
            <a:r>
              <a:rPr lang="en-US" baseline="0" dirty="0" smtClean="0"/>
              <a:t> creek is our worst stream due to a fertilizer plant, a rock quarry upstream and other pollutants associated with urban areas. A glimmer of hope is that it may be slightly </a:t>
            </a:r>
            <a:r>
              <a:rPr lang="en-US" baseline="0" dirty="0" err="1" smtClean="0"/>
              <a:t>improviing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7C9D082-62CD-1E40-8192-7E5AB38611F3}" type="slidenum">
              <a:rPr lang="en-US" smtClean="0"/>
              <a:t>7</a:t>
            </a:fld>
            <a:endParaRPr lang="en-US"/>
          </a:p>
        </p:txBody>
      </p:sp>
    </p:spTree>
    <p:extLst>
      <p:ext uri="{BB962C8B-B14F-4D97-AF65-F5344CB8AC3E}">
        <p14:creationId xmlns:p14="http://schemas.microsoft.com/office/powerpoint/2010/main" val="3679683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F0B00-3563-4790-BBDC-7669C4BAABC2}" type="slidenum">
              <a:rPr lang="en-US" smtClean="0"/>
              <a:t>8</a:t>
            </a:fld>
            <a:endParaRPr lang="en-US"/>
          </a:p>
        </p:txBody>
      </p:sp>
    </p:spTree>
    <p:extLst>
      <p:ext uri="{BB962C8B-B14F-4D97-AF65-F5344CB8AC3E}">
        <p14:creationId xmlns:p14="http://schemas.microsoft.com/office/powerpoint/2010/main" val="2270006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Bear creek</a:t>
            </a:r>
            <a:r>
              <a:rPr lang="en-US" baseline="0" dirty="0" smtClean="0"/>
              <a:t> is one of our better streams that we have long-term data on, and had not changed since we have been collecting data. But many of our streams are declining like Trail creek and </a:t>
            </a:r>
            <a:r>
              <a:rPr lang="en-US" baseline="0" dirty="0" err="1" smtClean="0"/>
              <a:t>tthers</a:t>
            </a:r>
            <a:r>
              <a:rPr lang="en-US" baseline="0" dirty="0" smtClean="0"/>
              <a:t> like Orange Trail, which is still in good condition, but has declined a lot-likely due to high nutrient concentrations. </a:t>
            </a:r>
            <a:r>
              <a:rPr lang="en-US" baseline="0" dirty="0" err="1" smtClean="0"/>
              <a:t>Carr</a:t>
            </a:r>
            <a:r>
              <a:rPr lang="en-US" baseline="0" dirty="0" smtClean="0"/>
              <a:t> creek, whish is well known as Athens worst stream for multiple pollution sources, may be slightly improving. </a:t>
            </a:r>
            <a:endParaRPr lang="en-US" dirty="0"/>
          </a:p>
        </p:txBody>
      </p:sp>
      <p:sp>
        <p:nvSpPr>
          <p:cNvPr id="4" name="Slide Number Placeholder 3"/>
          <p:cNvSpPr>
            <a:spLocks noGrp="1"/>
          </p:cNvSpPr>
          <p:nvPr>
            <p:ph type="sldNum" sz="quarter" idx="10"/>
          </p:nvPr>
        </p:nvSpPr>
        <p:spPr/>
        <p:txBody>
          <a:bodyPr/>
          <a:lstStyle/>
          <a:p>
            <a:fld id="{46FF0B00-3563-4790-BBDC-7669C4BAABC2}" type="slidenum">
              <a:rPr lang="en-US" smtClean="0"/>
              <a:t>9</a:t>
            </a:fld>
            <a:endParaRPr lang="en-US"/>
          </a:p>
        </p:txBody>
      </p:sp>
    </p:spTree>
    <p:extLst>
      <p:ext uri="{BB962C8B-B14F-4D97-AF65-F5344CB8AC3E}">
        <p14:creationId xmlns:p14="http://schemas.microsoft.com/office/powerpoint/2010/main" val="357281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Bear creek</a:t>
            </a:r>
            <a:r>
              <a:rPr lang="en-US" baseline="0" dirty="0" smtClean="0"/>
              <a:t> is one of our better streams that we have long-term data on, and had not changed since we have been collecting data. But many of our streams are declining like Trail creek and </a:t>
            </a:r>
            <a:r>
              <a:rPr lang="en-US" baseline="0" dirty="0" err="1" smtClean="0"/>
              <a:t>tthers</a:t>
            </a:r>
            <a:r>
              <a:rPr lang="en-US" baseline="0" dirty="0" smtClean="0"/>
              <a:t> like Orange Trail, which is still in good condition, but has declined a lot-likely due to high nutrient concentrations. </a:t>
            </a:r>
            <a:r>
              <a:rPr lang="en-US" baseline="0" dirty="0" err="1" smtClean="0"/>
              <a:t>Carr</a:t>
            </a:r>
            <a:r>
              <a:rPr lang="en-US" baseline="0" dirty="0" smtClean="0"/>
              <a:t> creek, whish is well known as Athens worst stream for multiple pollution sources, may be slightly improving. </a:t>
            </a:r>
            <a:endParaRPr lang="en-US" dirty="0"/>
          </a:p>
        </p:txBody>
      </p:sp>
      <p:sp>
        <p:nvSpPr>
          <p:cNvPr id="4" name="Slide Number Placeholder 3"/>
          <p:cNvSpPr>
            <a:spLocks noGrp="1"/>
          </p:cNvSpPr>
          <p:nvPr>
            <p:ph type="sldNum" sz="quarter" idx="10"/>
          </p:nvPr>
        </p:nvSpPr>
        <p:spPr/>
        <p:txBody>
          <a:bodyPr/>
          <a:lstStyle/>
          <a:p>
            <a:fld id="{46FF0B00-3563-4790-BBDC-7669C4BAABC2}" type="slidenum">
              <a:rPr lang="en-US" smtClean="0"/>
              <a:t>10</a:t>
            </a:fld>
            <a:endParaRPr lang="en-US"/>
          </a:p>
        </p:txBody>
      </p:sp>
    </p:spTree>
    <p:extLst>
      <p:ext uri="{BB962C8B-B14F-4D97-AF65-F5344CB8AC3E}">
        <p14:creationId xmlns:p14="http://schemas.microsoft.com/office/powerpoint/2010/main" val="586193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219007-CCC2-45F1-B4BC-D53A279086C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87762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19007-CCC2-45F1-B4BC-D53A279086C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4079253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19007-CCC2-45F1-B4BC-D53A279086C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395757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19007-CCC2-45F1-B4BC-D53A279086C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297196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19007-CCC2-45F1-B4BC-D53A279086C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405970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219007-CCC2-45F1-B4BC-D53A279086C2}"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3265077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219007-CCC2-45F1-B4BC-D53A279086C2}" type="datetimeFigureOut">
              <a:rPr lang="en-US" smtClean="0"/>
              <a:t>9/29/2016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3108162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219007-CCC2-45F1-B4BC-D53A279086C2}" type="datetimeFigureOut">
              <a:rPr lang="en-US" smtClean="0"/>
              <a:t>9/29/2016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3615720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19007-CCC2-45F1-B4BC-D53A279086C2}" type="datetimeFigureOut">
              <a:rPr lang="en-US" smtClean="0"/>
              <a:t>9/29/2016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4272714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19007-CCC2-45F1-B4BC-D53A279086C2}"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309735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19007-CCC2-45F1-B4BC-D53A279086C2}"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9D1BBD-A557-4F13-B9AF-D7C0E6454A8E}" type="slidenum">
              <a:rPr lang="en-US" smtClean="0"/>
              <a:t>‹#›</a:t>
            </a:fld>
            <a:endParaRPr lang="en-US"/>
          </a:p>
        </p:txBody>
      </p:sp>
    </p:spTree>
    <p:extLst>
      <p:ext uri="{BB962C8B-B14F-4D97-AF65-F5344CB8AC3E}">
        <p14:creationId xmlns:p14="http://schemas.microsoft.com/office/powerpoint/2010/main" val="62727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19007-CCC2-45F1-B4BC-D53A279086C2}" type="datetimeFigureOut">
              <a:rPr lang="en-US" smtClean="0"/>
              <a:t>9/29/2016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D1BBD-A557-4F13-B9AF-D7C0E6454A8E}" type="slidenum">
              <a:rPr lang="en-US" smtClean="0"/>
              <a:t>‹#›</a:t>
            </a:fld>
            <a:endParaRPr lang="en-US"/>
          </a:p>
        </p:txBody>
      </p:sp>
    </p:spTree>
    <p:extLst>
      <p:ext uri="{BB962C8B-B14F-4D97-AF65-F5344CB8AC3E}">
        <p14:creationId xmlns:p14="http://schemas.microsoft.com/office/powerpoint/2010/main" val="171516383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6.emf"/><Relationship Id="rId12"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emf"/><Relationship Id="rId11" Type="http://schemas.openxmlformats.org/officeDocument/2006/relationships/image" Target="../media/image20.jpeg"/><Relationship Id="rId5" Type="http://schemas.openxmlformats.org/officeDocument/2006/relationships/image" Target="../media/image1.png"/><Relationship Id="rId10" Type="http://schemas.openxmlformats.org/officeDocument/2006/relationships/image" Target="../media/image19.emf"/><Relationship Id="rId4" Type="http://schemas.openxmlformats.org/officeDocument/2006/relationships/image" Target="../media/image9.png"/><Relationship Id="rId9"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6162" y="466725"/>
            <a:ext cx="11139725" cy="2384017"/>
          </a:xfrm>
        </p:spPr>
        <p:txBody>
          <a:bodyPr>
            <a:normAutofit fontScale="90000"/>
          </a:bodyPr>
          <a:lstStyle/>
          <a:p>
            <a:r>
              <a:rPr lang="en-US" sz="4400" dirty="0" smtClean="0"/>
              <a:t>Long-term trends in the Upper Oconee Watershed using UOWN’s citizen-science data</a:t>
            </a:r>
            <a:br>
              <a:rPr lang="en-US" sz="4400" dirty="0" smtClean="0"/>
            </a:br>
            <a:r>
              <a:rPr lang="en-US" sz="4400" dirty="0"/>
              <a:t/>
            </a:r>
            <a:br>
              <a:rPr lang="en-US" sz="4400" dirty="0"/>
            </a:br>
            <a:r>
              <a:rPr lang="en-US" sz="2700" dirty="0" smtClean="0"/>
              <a:t>Phillip Bumpers</a:t>
            </a:r>
            <a:r>
              <a:rPr lang="en-US" sz="2700" baseline="30000" dirty="0" smtClean="0"/>
              <a:t>1</a:t>
            </a:r>
            <a:r>
              <a:rPr lang="en-US" sz="2700" dirty="0" smtClean="0"/>
              <a:t>, David Manning</a:t>
            </a:r>
            <a:r>
              <a:rPr lang="en-US" sz="2700" baseline="30000" dirty="0" smtClean="0"/>
              <a:t>1</a:t>
            </a:r>
            <a:r>
              <a:rPr lang="en-US" sz="2700" dirty="0" smtClean="0"/>
              <a:t>, Reid Brown</a:t>
            </a:r>
            <a:r>
              <a:rPr lang="en-US" sz="2700" baseline="30000" dirty="0" smtClean="0"/>
              <a:t>1</a:t>
            </a:r>
            <a:r>
              <a:rPr lang="en-US" sz="2700" dirty="0" smtClean="0"/>
              <a:t>, Amy Rosemond</a:t>
            </a:r>
            <a:r>
              <a:rPr lang="en-US" sz="2700" baseline="30000" dirty="0" smtClean="0"/>
              <a:t>2</a:t>
            </a:r>
            <a:r>
              <a:rPr lang="en-US" sz="2700" dirty="0" smtClean="0"/>
              <a:t>, Bruno Giri</a:t>
            </a:r>
            <a:r>
              <a:rPr lang="en-US" sz="2700" baseline="30000" dirty="0" smtClean="0"/>
              <a:t>1</a:t>
            </a:r>
            <a:r>
              <a:rPr lang="en-US" sz="1600" baseline="30000" dirty="0" smtClean="0"/>
              <a:t/>
            </a:r>
            <a:br>
              <a:rPr lang="en-US" sz="1600" baseline="30000" dirty="0" smtClean="0"/>
            </a:br>
            <a:r>
              <a:rPr lang="en-US" sz="1600" baseline="30000" dirty="0"/>
              <a:t/>
            </a:r>
            <a:br>
              <a:rPr lang="en-US" sz="1600" baseline="30000" dirty="0"/>
            </a:br>
            <a:r>
              <a:rPr lang="en-US" sz="1600" baseline="30000" dirty="0" smtClean="0"/>
              <a:t>1</a:t>
            </a:r>
            <a:r>
              <a:rPr lang="en-US" sz="1600" dirty="0" smtClean="0"/>
              <a:t>The Upper Oconee Watershed Network</a:t>
            </a:r>
            <a:br>
              <a:rPr lang="en-US" sz="1600" dirty="0" smtClean="0"/>
            </a:br>
            <a:r>
              <a:rPr lang="en-US" sz="1600" baseline="30000" dirty="0" smtClean="0"/>
              <a:t>2</a:t>
            </a:r>
            <a:r>
              <a:rPr lang="en-US" sz="1600" dirty="0" smtClean="0"/>
              <a:t>Odum School of Ecology, University of Georgia</a:t>
            </a:r>
            <a:endParaRPr lang="en-US" sz="4400" dirty="0"/>
          </a:p>
        </p:txBody>
      </p:sp>
      <p:pic>
        <p:nvPicPr>
          <p:cNvPr id="4" name="Picture 3"/>
          <p:cNvPicPr>
            <a:picLocks noChangeAspect="1"/>
          </p:cNvPicPr>
          <p:nvPr/>
        </p:nvPicPr>
        <p:blipFill>
          <a:blip r:embed="rId3"/>
          <a:stretch>
            <a:fillRect/>
          </a:stretch>
        </p:blipFill>
        <p:spPr>
          <a:xfrm>
            <a:off x="69850" y="5095468"/>
            <a:ext cx="1644650" cy="1644650"/>
          </a:xfrm>
          <a:prstGeom prst="rect">
            <a:avLst/>
          </a:prstGeom>
        </p:spPr>
      </p:pic>
      <p:grpSp>
        <p:nvGrpSpPr>
          <p:cNvPr id="7" name="Group 6"/>
          <p:cNvGrpSpPr/>
          <p:nvPr/>
        </p:nvGrpSpPr>
        <p:grpSpPr>
          <a:xfrm>
            <a:off x="2230977" y="3272810"/>
            <a:ext cx="7730047" cy="2502715"/>
            <a:chOff x="3091638" y="3424602"/>
            <a:chExt cx="7730047" cy="250271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1638" y="3424602"/>
              <a:ext cx="3614414" cy="250271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4732" y="3424602"/>
              <a:ext cx="3336953" cy="2502715"/>
            </a:xfrm>
            <a:prstGeom prst="rect">
              <a:avLst/>
            </a:prstGeom>
          </p:spPr>
        </p:pic>
      </p:grpSp>
    </p:spTree>
    <p:extLst>
      <p:ext uri="{BB962C8B-B14F-4D97-AF65-F5344CB8AC3E}">
        <p14:creationId xmlns:p14="http://schemas.microsoft.com/office/powerpoint/2010/main" val="2508453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96782"/>
            <a:ext cx="10515600" cy="1118770"/>
          </a:xfrm>
        </p:spPr>
        <p:txBody>
          <a:bodyPr>
            <a:normAutofit/>
          </a:bodyPr>
          <a:lstStyle/>
          <a:p>
            <a:pPr algn="ctr"/>
            <a:r>
              <a:rPr lang="en-US" sz="3600" u="sng" dirty="0" smtClean="0"/>
              <a:t>Long-term trends in ACC streams</a:t>
            </a:r>
            <a:endParaRPr lang="en-US" sz="3600" u="sng" dirty="0"/>
          </a:p>
        </p:txBody>
      </p:sp>
      <p:pic>
        <p:nvPicPr>
          <p:cNvPr id="5" name="Picture 4"/>
          <p:cNvPicPr>
            <a:picLocks noChangeAspect="1"/>
          </p:cNvPicPr>
          <p:nvPr/>
        </p:nvPicPr>
        <p:blipFill>
          <a:blip r:embed="rId3"/>
          <a:stretch>
            <a:fillRect/>
          </a:stretch>
        </p:blipFill>
        <p:spPr>
          <a:xfrm>
            <a:off x="159526" y="5909207"/>
            <a:ext cx="886491" cy="88649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750" y="812341"/>
            <a:ext cx="8370694" cy="598335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976" y="812341"/>
            <a:ext cx="8366243" cy="5980176"/>
          </a:xfrm>
          <a:prstGeom prst="rect">
            <a:avLst/>
          </a:prstGeom>
        </p:spPr>
      </p:pic>
      <p:sp>
        <p:nvSpPr>
          <p:cNvPr id="8" name="TextBox 7"/>
          <p:cNvSpPr txBox="1"/>
          <p:nvPr/>
        </p:nvSpPr>
        <p:spPr>
          <a:xfrm>
            <a:off x="9922850" y="1568974"/>
            <a:ext cx="1933575" cy="2862322"/>
          </a:xfrm>
          <a:prstGeom prst="rect">
            <a:avLst/>
          </a:prstGeom>
          <a:noFill/>
        </p:spPr>
        <p:txBody>
          <a:bodyPr wrap="square" rtlCol="0">
            <a:spAutoFit/>
          </a:bodyPr>
          <a:lstStyle/>
          <a:p>
            <a:r>
              <a:rPr lang="en-US" dirty="0" smtClean="0"/>
              <a:t>Take home: </a:t>
            </a:r>
          </a:p>
          <a:p>
            <a:r>
              <a:rPr lang="en-US" dirty="0" smtClean="0"/>
              <a:t>Two of the three “reference streams” show negative trends, </a:t>
            </a:r>
          </a:p>
          <a:p>
            <a:endParaRPr lang="en-US" dirty="0" smtClean="0"/>
          </a:p>
          <a:p>
            <a:r>
              <a:rPr lang="en-US" dirty="0" smtClean="0"/>
              <a:t>Streams with positive trends have a long way to go</a:t>
            </a:r>
            <a:endParaRPr lang="en-US" dirty="0"/>
          </a:p>
        </p:txBody>
      </p:sp>
      <p:sp>
        <p:nvSpPr>
          <p:cNvPr id="4" name="TextBox 3"/>
          <p:cNvSpPr txBox="1"/>
          <p:nvPr/>
        </p:nvSpPr>
        <p:spPr>
          <a:xfrm>
            <a:off x="5338967" y="1080928"/>
            <a:ext cx="1321904" cy="276999"/>
          </a:xfrm>
          <a:prstGeom prst="rect">
            <a:avLst/>
          </a:prstGeom>
          <a:noFill/>
        </p:spPr>
        <p:txBody>
          <a:bodyPr wrap="square" rtlCol="0">
            <a:spAutoFit/>
          </a:bodyPr>
          <a:lstStyle/>
          <a:p>
            <a:pPr algn="ctr"/>
            <a:r>
              <a:rPr lang="en-US" sz="1200" dirty="0" smtClean="0"/>
              <a:t>Good to Excellent</a:t>
            </a:r>
            <a:endParaRPr lang="en-US" sz="1200" dirty="0"/>
          </a:p>
        </p:txBody>
      </p:sp>
      <p:sp>
        <p:nvSpPr>
          <p:cNvPr id="9" name="TextBox 8"/>
          <p:cNvSpPr txBox="1"/>
          <p:nvPr/>
        </p:nvSpPr>
        <p:spPr>
          <a:xfrm>
            <a:off x="5547689" y="1693868"/>
            <a:ext cx="904461" cy="276999"/>
          </a:xfrm>
          <a:prstGeom prst="rect">
            <a:avLst/>
          </a:prstGeom>
          <a:noFill/>
        </p:spPr>
        <p:txBody>
          <a:bodyPr wrap="square" rtlCol="0">
            <a:spAutoFit/>
          </a:bodyPr>
          <a:lstStyle/>
          <a:p>
            <a:pPr algn="ctr"/>
            <a:r>
              <a:rPr lang="en-US" sz="1200" dirty="0" smtClean="0"/>
              <a:t>Fair</a:t>
            </a:r>
            <a:endParaRPr lang="en-US" sz="1200" dirty="0"/>
          </a:p>
        </p:txBody>
      </p:sp>
      <p:sp>
        <p:nvSpPr>
          <p:cNvPr id="10" name="TextBox 9"/>
          <p:cNvSpPr txBox="1"/>
          <p:nvPr/>
        </p:nvSpPr>
        <p:spPr>
          <a:xfrm>
            <a:off x="5547689" y="2051427"/>
            <a:ext cx="904461" cy="276999"/>
          </a:xfrm>
          <a:prstGeom prst="rect">
            <a:avLst/>
          </a:prstGeom>
          <a:noFill/>
        </p:spPr>
        <p:txBody>
          <a:bodyPr wrap="square" rtlCol="0">
            <a:spAutoFit/>
          </a:bodyPr>
          <a:lstStyle/>
          <a:p>
            <a:pPr algn="ctr"/>
            <a:r>
              <a:rPr lang="en-US" sz="1200" dirty="0" smtClean="0"/>
              <a:t>Poor</a:t>
            </a:r>
            <a:endParaRPr lang="en-US" sz="1200" dirty="0"/>
          </a:p>
        </p:txBody>
      </p:sp>
      <p:sp>
        <p:nvSpPr>
          <p:cNvPr id="11" name="TextBox 10"/>
          <p:cNvSpPr txBox="1"/>
          <p:nvPr/>
        </p:nvSpPr>
        <p:spPr>
          <a:xfrm>
            <a:off x="5338967" y="3115534"/>
            <a:ext cx="1321904" cy="276999"/>
          </a:xfrm>
          <a:prstGeom prst="rect">
            <a:avLst/>
          </a:prstGeom>
          <a:noFill/>
        </p:spPr>
        <p:txBody>
          <a:bodyPr wrap="square" rtlCol="0">
            <a:spAutoFit/>
          </a:bodyPr>
          <a:lstStyle/>
          <a:p>
            <a:pPr algn="ctr"/>
            <a:r>
              <a:rPr lang="en-US" sz="1200" dirty="0" smtClean="0"/>
              <a:t>Good to Excellent</a:t>
            </a:r>
            <a:endParaRPr lang="en-US" sz="1200" dirty="0"/>
          </a:p>
        </p:txBody>
      </p:sp>
      <p:sp>
        <p:nvSpPr>
          <p:cNvPr id="12" name="TextBox 11"/>
          <p:cNvSpPr txBox="1"/>
          <p:nvPr/>
        </p:nvSpPr>
        <p:spPr>
          <a:xfrm>
            <a:off x="5547689" y="3688718"/>
            <a:ext cx="904461" cy="276999"/>
          </a:xfrm>
          <a:prstGeom prst="rect">
            <a:avLst/>
          </a:prstGeom>
          <a:noFill/>
        </p:spPr>
        <p:txBody>
          <a:bodyPr wrap="square" rtlCol="0">
            <a:spAutoFit/>
          </a:bodyPr>
          <a:lstStyle/>
          <a:p>
            <a:pPr algn="ctr"/>
            <a:r>
              <a:rPr lang="en-US" sz="1200" dirty="0" smtClean="0"/>
              <a:t>Fair</a:t>
            </a:r>
            <a:endParaRPr lang="en-US" sz="1200" dirty="0"/>
          </a:p>
        </p:txBody>
      </p:sp>
      <p:sp>
        <p:nvSpPr>
          <p:cNvPr id="13" name="TextBox 12"/>
          <p:cNvSpPr txBox="1"/>
          <p:nvPr/>
        </p:nvSpPr>
        <p:spPr>
          <a:xfrm>
            <a:off x="5547689" y="4086033"/>
            <a:ext cx="904461" cy="276999"/>
          </a:xfrm>
          <a:prstGeom prst="rect">
            <a:avLst/>
          </a:prstGeom>
          <a:noFill/>
        </p:spPr>
        <p:txBody>
          <a:bodyPr wrap="square" rtlCol="0">
            <a:spAutoFit/>
          </a:bodyPr>
          <a:lstStyle/>
          <a:p>
            <a:pPr algn="ctr"/>
            <a:r>
              <a:rPr lang="en-US" sz="1200" dirty="0" smtClean="0"/>
              <a:t>Poor</a:t>
            </a:r>
            <a:endParaRPr lang="en-US" sz="1200" dirty="0"/>
          </a:p>
        </p:txBody>
      </p:sp>
      <p:sp>
        <p:nvSpPr>
          <p:cNvPr id="14" name="TextBox 13"/>
          <p:cNvSpPr txBox="1"/>
          <p:nvPr/>
        </p:nvSpPr>
        <p:spPr>
          <a:xfrm>
            <a:off x="5338967" y="5100049"/>
            <a:ext cx="1321904" cy="276999"/>
          </a:xfrm>
          <a:prstGeom prst="rect">
            <a:avLst/>
          </a:prstGeom>
          <a:noFill/>
        </p:spPr>
        <p:txBody>
          <a:bodyPr wrap="square" rtlCol="0">
            <a:spAutoFit/>
          </a:bodyPr>
          <a:lstStyle/>
          <a:p>
            <a:pPr algn="ctr"/>
            <a:r>
              <a:rPr lang="en-US" sz="1200" dirty="0" smtClean="0"/>
              <a:t>Good to Excellent</a:t>
            </a:r>
            <a:endParaRPr lang="en-US" sz="1200" dirty="0"/>
          </a:p>
        </p:txBody>
      </p:sp>
      <p:sp>
        <p:nvSpPr>
          <p:cNvPr id="15" name="TextBox 14"/>
          <p:cNvSpPr txBox="1"/>
          <p:nvPr/>
        </p:nvSpPr>
        <p:spPr>
          <a:xfrm>
            <a:off x="5547689" y="5673233"/>
            <a:ext cx="904461" cy="276999"/>
          </a:xfrm>
          <a:prstGeom prst="rect">
            <a:avLst/>
          </a:prstGeom>
          <a:noFill/>
        </p:spPr>
        <p:txBody>
          <a:bodyPr wrap="square" rtlCol="0">
            <a:spAutoFit/>
          </a:bodyPr>
          <a:lstStyle/>
          <a:p>
            <a:pPr algn="ctr"/>
            <a:r>
              <a:rPr lang="en-US" sz="1200" dirty="0" smtClean="0"/>
              <a:t>Fair</a:t>
            </a:r>
            <a:endParaRPr lang="en-US" sz="1200" dirty="0"/>
          </a:p>
        </p:txBody>
      </p:sp>
      <p:sp>
        <p:nvSpPr>
          <p:cNvPr id="16" name="TextBox 15"/>
          <p:cNvSpPr txBox="1"/>
          <p:nvPr/>
        </p:nvSpPr>
        <p:spPr>
          <a:xfrm>
            <a:off x="5547689" y="6090426"/>
            <a:ext cx="904461" cy="276999"/>
          </a:xfrm>
          <a:prstGeom prst="rect">
            <a:avLst/>
          </a:prstGeom>
          <a:noFill/>
        </p:spPr>
        <p:txBody>
          <a:bodyPr wrap="square" rtlCol="0">
            <a:spAutoFit/>
          </a:bodyPr>
          <a:lstStyle/>
          <a:p>
            <a:pPr algn="ctr"/>
            <a:r>
              <a:rPr lang="en-US" sz="1200" dirty="0" smtClean="0"/>
              <a:t>Poor</a:t>
            </a:r>
            <a:endParaRPr lang="en-US" sz="1200" dirty="0"/>
          </a:p>
        </p:txBody>
      </p:sp>
    </p:spTree>
    <p:extLst>
      <p:ext uri="{BB962C8B-B14F-4D97-AF65-F5344CB8AC3E}">
        <p14:creationId xmlns:p14="http://schemas.microsoft.com/office/powerpoint/2010/main" val="3006990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96782"/>
            <a:ext cx="10515600" cy="1118770"/>
          </a:xfrm>
        </p:spPr>
        <p:txBody>
          <a:bodyPr>
            <a:normAutofit/>
          </a:bodyPr>
          <a:lstStyle/>
          <a:p>
            <a:pPr algn="ctr"/>
            <a:r>
              <a:rPr lang="en-US" sz="3600" u="sng" dirty="0" smtClean="0"/>
              <a:t>Long-term </a:t>
            </a:r>
            <a:r>
              <a:rPr lang="en-US" sz="3600" u="sng" dirty="0"/>
              <a:t>t</a:t>
            </a:r>
            <a:r>
              <a:rPr lang="en-US" sz="3600" u="sng" dirty="0" smtClean="0"/>
              <a:t>rends in ACC streams</a:t>
            </a:r>
            <a:endParaRPr lang="en-US" sz="3600" u="sng"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044" y="927262"/>
            <a:ext cx="6349518" cy="5076671"/>
          </a:xfrm>
          <a:prstGeom prst="rect">
            <a:avLst/>
          </a:prstGeom>
        </p:spPr>
      </p:pic>
      <p:pic>
        <p:nvPicPr>
          <p:cNvPr id="5" name="Picture 4"/>
          <p:cNvPicPr>
            <a:picLocks noChangeAspect="1"/>
          </p:cNvPicPr>
          <p:nvPr/>
        </p:nvPicPr>
        <p:blipFill>
          <a:blip r:embed="rId4"/>
          <a:stretch>
            <a:fillRect/>
          </a:stretch>
        </p:blipFill>
        <p:spPr>
          <a:xfrm>
            <a:off x="159526" y="5909207"/>
            <a:ext cx="886491" cy="886491"/>
          </a:xfrm>
          <a:prstGeom prst="rect">
            <a:avLst/>
          </a:prstGeom>
        </p:spPr>
      </p:pic>
      <p:sp>
        <p:nvSpPr>
          <p:cNvPr id="3" name="TextBox 2"/>
          <p:cNvSpPr txBox="1"/>
          <p:nvPr/>
        </p:nvSpPr>
        <p:spPr>
          <a:xfrm>
            <a:off x="8077200" y="2117035"/>
            <a:ext cx="4114800" cy="2031325"/>
          </a:xfrm>
          <a:prstGeom prst="rect">
            <a:avLst/>
          </a:prstGeom>
          <a:noFill/>
        </p:spPr>
        <p:txBody>
          <a:bodyPr wrap="square" rtlCol="0">
            <a:spAutoFit/>
          </a:bodyPr>
          <a:lstStyle/>
          <a:p>
            <a:r>
              <a:rPr lang="en-US" dirty="0" smtClean="0"/>
              <a:t>Specific conductance a cheap and effective way to triage potential for impairment</a:t>
            </a:r>
          </a:p>
          <a:p>
            <a:endParaRPr lang="en-US" dirty="0"/>
          </a:p>
          <a:p>
            <a:r>
              <a:rPr lang="en-US" dirty="0" smtClean="0"/>
              <a:t>Long-term trends indicate that as conductivity goes up, biotic integrity goes down</a:t>
            </a:r>
            <a:endParaRPr lang="en-US" dirty="0"/>
          </a:p>
        </p:txBody>
      </p:sp>
      <p:grpSp>
        <p:nvGrpSpPr>
          <p:cNvPr id="7" name="Group 6"/>
          <p:cNvGrpSpPr/>
          <p:nvPr/>
        </p:nvGrpSpPr>
        <p:grpSpPr>
          <a:xfrm>
            <a:off x="2187073" y="1537898"/>
            <a:ext cx="708527" cy="3850105"/>
            <a:chOff x="9357894" y="3007895"/>
            <a:chExt cx="708527" cy="3850105"/>
          </a:xfrm>
        </p:grpSpPr>
        <p:sp>
          <p:nvSpPr>
            <p:cNvPr id="8" name="Up Arrow 7"/>
            <p:cNvSpPr/>
            <p:nvPr/>
          </p:nvSpPr>
          <p:spPr>
            <a:xfrm>
              <a:off x="9357894" y="3007895"/>
              <a:ext cx="708527" cy="3850105"/>
            </a:xfrm>
            <a:prstGeom prst="up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16200000">
              <a:off x="8491443" y="4295872"/>
              <a:ext cx="2357035" cy="369332"/>
            </a:xfrm>
            <a:prstGeom prst="rect">
              <a:avLst/>
            </a:prstGeom>
            <a:noFill/>
          </p:spPr>
          <p:txBody>
            <a:bodyPr wrap="square" rtlCol="0">
              <a:spAutoFit/>
            </a:bodyPr>
            <a:lstStyle/>
            <a:p>
              <a:r>
                <a:rPr lang="en-US" dirty="0" smtClean="0"/>
                <a:t>Biotic integrity</a:t>
              </a:r>
              <a:endParaRPr lang="en-US" dirty="0"/>
            </a:p>
          </p:txBody>
        </p:sp>
      </p:grpSp>
    </p:spTree>
    <p:extLst>
      <p:ext uri="{BB962C8B-B14F-4D97-AF65-F5344CB8AC3E}">
        <p14:creationId xmlns:p14="http://schemas.microsoft.com/office/powerpoint/2010/main" val="4106938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96782"/>
            <a:ext cx="10515600" cy="1118770"/>
          </a:xfrm>
        </p:spPr>
        <p:txBody>
          <a:bodyPr>
            <a:normAutofit/>
          </a:bodyPr>
          <a:lstStyle/>
          <a:p>
            <a:r>
              <a:rPr lang="en-US" sz="4000" u="sng" dirty="0" smtClean="0"/>
              <a:t>Summary</a:t>
            </a:r>
            <a:endParaRPr lang="en-US" sz="4000" u="sng" dirty="0"/>
          </a:p>
        </p:txBody>
      </p:sp>
      <p:pic>
        <p:nvPicPr>
          <p:cNvPr id="12" name="Picture 11"/>
          <p:cNvPicPr>
            <a:picLocks noChangeAspect="1"/>
          </p:cNvPicPr>
          <p:nvPr/>
        </p:nvPicPr>
        <p:blipFill>
          <a:blip r:embed="rId3"/>
          <a:stretch>
            <a:fillRect/>
          </a:stretch>
        </p:blipFill>
        <p:spPr>
          <a:xfrm>
            <a:off x="159526" y="5909207"/>
            <a:ext cx="886491" cy="886491"/>
          </a:xfrm>
          <a:prstGeom prst="rect">
            <a:avLst/>
          </a:prstGeom>
        </p:spPr>
      </p:pic>
      <p:sp>
        <p:nvSpPr>
          <p:cNvPr id="8" name="TextBox 7"/>
          <p:cNvSpPr txBox="1"/>
          <p:nvPr/>
        </p:nvSpPr>
        <p:spPr>
          <a:xfrm>
            <a:off x="602771" y="1461918"/>
            <a:ext cx="9839739" cy="3631763"/>
          </a:xfrm>
          <a:prstGeom prst="rect">
            <a:avLst/>
          </a:prstGeom>
          <a:noFill/>
        </p:spPr>
        <p:txBody>
          <a:bodyPr wrap="square" rtlCol="0">
            <a:spAutoFit/>
          </a:bodyPr>
          <a:lstStyle/>
          <a:p>
            <a:pPr marL="285750" indent="-285750">
              <a:buFont typeface="Arial" panose="020B0604020202020204" pitchFamily="34" charset="0"/>
              <a:buChar char="•"/>
            </a:pPr>
            <a:r>
              <a:rPr lang="en-US" sz="2300" dirty="0" smtClean="0"/>
              <a:t>Citizen-science data can be an effective way to capture the effects of acute and chronic </a:t>
            </a:r>
            <a:r>
              <a:rPr lang="en-US" sz="2300" dirty="0" smtClean="0"/>
              <a:t>disturbances</a:t>
            </a:r>
          </a:p>
          <a:p>
            <a:pPr marL="285750" indent="-285750">
              <a:buFont typeface="Arial" panose="020B0604020202020204" pitchFamily="34" charset="0"/>
              <a:buChar char="•"/>
            </a:pPr>
            <a:endParaRPr lang="en-US" sz="2300" dirty="0" smtClean="0"/>
          </a:p>
          <a:p>
            <a:pPr marL="285750" indent="-285750">
              <a:buFont typeface="Arial" panose="020B0604020202020204" pitchFamily="34" charset="0"/>
              <a:buChar char="•"/>
            </a:pPr>
            <a:r>
              <a:rPr lang="en-US" sz="2300" dirty="0"/>
              <a:t>Long-term data is critical to assess trajectory of stream health </a:t>
            </a:r>
            <a:endParaRPr lang="en-US" sz="2300" dirty="0" smtClean="0"/>
          </a:p>
          <a:p>
            <a:pPr marL="285750" indent="-285750">
              <a:buFont typeface="Arial" panose="020B0604020202020204" pitchFamily="34" charset="0"/>
              <a:buChar char="•"/>
            </a:pPr>
            <a:endParaRPr lang="en-US" sz="2300" dirty="0" smtClean="0"/>
          </a:p>
          <a:p>
            <a:pPr marL="285750" indent="-285750">
              <a:buFont typeface="Arial" panose="020B0604020202020204" pitchFamily="34" charset="0"/>
              <a:buChar char="•"/>
            </a:pPr>
            <a:r>
              <a:rPr lang="en-US" sz="2300" dirty="0" smtClean="0"/>
              <a:t>Chemical pollution is a major contributor to reduced stream </a:t>
            </a:r>
            <a:r>
              <a:rPr lang="en-US" sz="2300" dirty="0" smtClean="0"/>
              <a:t>health</a:t>
            </a:r>
          </a:p>
          <a:p>
            <a:pPr marL="285750" indent="-285750">
              <a:buFont typeface="Arial" panose="020B0604020202020204" pitchFamily="34" charset="0"/>
              <a:buChar char="•"/>
            </a:pPr>
            <a:endParaRPr lang="en-US" sz="2300" dirty="0" smtClean="0"/>
          </a:p>
          <a:p>
            <a:pPr marL="285750" indent="-285750">
              <a:buFont typeface="Arial" panose="020B0604020202020204" pitchFamily="34" charset="0"/>
              <a:buChar char="•"/>
            </a:pPr>
            <a:r>
              <a:rPr lang="en-US" sz="2300" dirty="0" smtClean="0"/>
              <a:t>ACC streams are in need of </a:t>
            </a:r>
            <a:r>
              <a:rPr lang="en-US" sz="2300" dirty="0" smtClean="0"/>
              <a:t>TLC</a:t>
            </a:r>
          </a:p>
          <a:p>
            <a:pPr marL="285750" indent="-285750">
              <a:buFont typeface="Arial" panose="020B0604020202020204" pitchFamily="34" charset="0"/>
              <a:buChar char="•"/>
            </a:pPr>
            <a:endParaRPr lang="en-US" sz="2300" dirty="0" smtClean="0"/>
          </a:p>
          <a:p>
            <a:pPr marL="285750" indent="-285750">
              <a:buFont typeface="Arial" panose="020B0604020202020204" pitchFamily="34" charset="0"/>
              <a:buChar char="•"/>
            </a:pPr>
            <a:r>
              <a:rPr lang="en-US" sz="2300" dirty="0" smtClean="0"/>
              <a:t>Continued monitoring is a must </a:t>
            </a:r>
            <a:r>
              <a:rPr lang="en-US" sz="2300" dirty="0" smtClean="0"/>
              <a:t>as ACC continues to grow</a:t>
            </a:r>
            <a:endParaRPr lang="en-US" sz="2300" dirty="0"/>
          </a:p>
        </p:txBody>
      </p:sp>
      <p:pic>
        <p:nvPicPr>
          <p:cNvPr id="20" name="Picture 19" descr="IMG_087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5017" y="3834910"/>
            <a:ext cx="1888156" cy="2517542"/>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9370" t="26667" r="16756" b="43415"/>
          <a:stretch/>
        </p:blipFill>
        <p:spPr>
          <a:xfrm>
            <a:off x="9665017" y="217797"/>
            <a:ext cx="2288859" cy="1170575"/>
          </a:xfrm>
          <a:prstGeom prst="rect">
            <a:avLst/>
          </a:prstGeom>
        </p:spPr>
      </p:pic>
    </p:spTree>
    <p:extLst>
      <p:ext uri="{BB962C8B-B14F-4D97-AF65-F5344CB8AC3E}">
        <p14:creationId xmlns:p14="http://schemas.microsoft.com/office/powerpoint/2010/main" val="277170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086599"/>
          </a:xfrm>
          <a:prstGeom prst="rect">
            <a:avLst/>
          </a:prstGeom>
        </p:spPr>
      </p:pic>
      <p:sp>
        <p:nvSpPr>
          <p:cNvPr id="8" name="Rectangle 7"/>
          <p:cNvSpPr/>
          <p:nvPr/>
        </p:nvSpPr>
        <p:spPr>
          <a:xfrm>
            <a:off x="0" y="0"/>
            <a:ext cx="12354128" cy="8463855"/>
          </a:xfrm>
          <a:prstGeom prst="rect">
            <a:avLst/>
          </a:prstGeom>
          <a:solidFill>
            <a:schemeClr val="bg2">
              <a:lumMod val="25000"/>
              <a:alpha val="46000"/>
            </a:schemeClr>
          </a:solidFill>
        </p:spPr>
        <p:txBody>
          <a:bodyPr wrap="square">
            <a:spAutoFit/>
          </a:bodyPr>
          <a:lstStyle/>
          <a:p>
            <a:pPr algn="ctr"/>
            <a:endParaRPr lang="en-US" sz="3200" dirty="0" smtClean="0">
              <a:solidFill>
                <a:srgbClr val="00B0F0"/>
              </a:solidFill>
            </a:endParaRPr>
          </a:p>
          <a:p>
            <a:pPr algn="ctr"/>
            <a:r>
              <a:rPr lang="en-US" sz="4000" b="1" dirty="0" smtClean="0">
                <a:solidFill>
                  <a:srgbClr val="00B0F0"/>
                </a:solidFill>
              </a:rPr>
              <a:t>Connect </a:t>
            </a:r>
            <a:r>
              <a:rPr lang="en-US" sz="4000" b="1" dirty="0">
                <a:solidFill>
                  <a:srgbClr val="00B0F0"/>
                </a:solidFill>
              </a:rPr>
              <a:t>with UOWN:</a:t>
            </a:r>
            <a:br>
              <a:rPr lang="en-US" sz="4000" b="1" dirty="0">
                <a:solidFill>
                  <a:srgbClr val="00B0F0"/>
                </a:solidFill>
              </a:rPr>
            </a:br>
            <a:r>
              <a:rPr lang="en-US" sz="4000" b="1" dirty="0">
                <a:solidFill>
                  <a:srgbClr val="00B0F0"/>
                </a:solidFill>
              </a:rPr>
              <a:t>uown.org</a:t>
            </a:r>
            <a:br>
              <a:rPr lang="en-US" sz="4000" b="1" dirty="0">
                <a:solidFill>
                  <a:srgbClr val="00B0F0"/>
                </a:solidFill>
              </a:rPr>
            </a:br>
            <a:r>
              <a:rPr lang="en-US" sz="4000" b="1" dirty="0">
                <a:solidFill>
                  <a:srgbClr val="00B0F0"/>
                </a:solidFill>
              </a:rPr>
              <a:t>Twitter: @</a:t>
            </a:r>
            <a:r>
              <a:rPr lang="en-US" sz="4000" b="1" dirty="0" err="1">
                <a:solidFill>
                  <a:srgbClr val="00B0F0"/>
                </a:solidFill>
              </a:rPr>
              <a:t>UpperOconee</a:t>
            </a:r>
            <a:r>
              <a:rPr lang="en-US" sz="4000" b="1" dirty="0">
                <a:solidFill>
                  <a:srgbClr val="00B0F0"/>
                </a:solidFill>
              </a:rPr>
              <a:t/>
            </a:r>
            <a:br>
              <a:rPr lang="en-US" sz="4000" b="1" dirty="0">
                <a:solidFill>
                  <a:srgbClr val="00B0F0"/>
                </a:solidFill>
              </a:rPr>
            </a:br>
            <a:r>
              <a:rPr lang="en-US" sz="4000" b="1" dirty="0">
                <a:solidFill>
                  <a:srgbClr val="00B0F0"/>
                </a:solidFill>
              </a:rPr>
              <a:t>Like us on Facebook</a:t>
            </a:r>
            <a:r>
              <a:rPr lang="en-US" sz="4000" b="1" dirty="0" smtClean="0">
                <a:solidFill>
                  <a:srgbClr val="00B0F0"/>
                </a:solidFill>
              </a:rPr>
              <a:t>! to stay up to date</a:t>
            </a:r>
          </a:p>
          <a:p>
            <a:endParaRPr lang="en-US" sz="3200" dirty="0" smtClean="0">
              <a:solidFill>
                <a:srgbClr val="00B0F0"/>
              </a:solidFill>
            </a:endParaRPr>
          </a:p>
          <a:p>
            <a:endParaRPr lang="en-US" sz="3200" dirty="0">
              <a:solidFill>
                <a:srgbClr val="00B0F0"/>
              </a:solidFill>
            </a:endParaRPr>
          </a:p>
          <a:p>
            <a:endParaRPr lang="en-US" sz="3200" dirty="0">
              <a:solidFill>
                <a:srgbClr val="00B0F0"/>
              </a:solidFill>
            </a:endParaRPr>
          </a:p>
          <a:p>
            <a:endParaRPr lang="en-US" sz="3200" dirty="0" smtClean="0">
              <a:solidFill>
                <a:srgbClr val="00B0F0"/>
              </a:solidFill>
            </a:endParaRPr>
          </a:p>
          <a:p>
            <a:endParaRPr lang="en-US" sz="3200" dirty="0">
              <a:solidFill>
                <a:srgbClr val="00B0F0"/>
              </a:solidFill>
            </a:endParaRPr>
          </a:p>
          <a:p>
            <a:endParaRPr lang="en-US" sz="3200" dirty="0" smtClean="0">
              <a:solidFill>
                <a:srgbClr val="00B0F0"/>
              </a:solidFill>
            </a:endParaRPr>
          </a:p>
          <a:p>
            <a:endParaRPr lang="en-US" sz="3200" dirty="0">
              <a:solidFill>
                <a:srgbClr val="00B0F0"/>
              </a:solidFill>
            </a:endParaRPr>
          </a:p>
          <a:p>
            <a:endParaRPr lang="en-US" sz="3200" dirty="0" smtClean="0">
              <a:solidFill>
                <a:srgbClr val="00B0F0"/>
              </a:solidFill>
            </a:endParaRPr>
          </a:p>
          <a:p>
            <a:endParaRPr lang="en-US" sz="3200" dirty="0">
              <a:solidFill>
                <a:srgbClr val="00B0F0"/>
              </a:solidFill>
            </a:endParaRPr>
          </a:p>
          <a:p>
            <a:endParaRPr lang="en-US" sz="3200" dirty="0" smtClean="0">
              <a:solidFill>
                <a:srgbClr val="00B0F0"/>
              </a:solidFill>
            </a:endParaRPr>
          </a:p>
          <a:p>
            <a:endParaRPr lang="en-US" sz="3200" dirty="0">
              <a:solidFill>
                <a:srgbClr val="00B0F0"/>
              </a:solidFill>
            </a:endParaRPr>
          </a:p>
        </p:txBody>
      </p:sp>
      <p:sp>
        <p:nvSpPr>
          <p:cNvPr id="9" name="Rectangle 8"/>
          <p:cNvSpPr/>
          <p:nvPr/>
        </p:nvSpPr>
        <p:spPr>
          <a:xfrm>
            <a:off x="191310" y="5168726"/>
            <a:ext cx="6096000" cy="1384995"/>
          </a:xfrm>
          <a:prstGeom prst="rect">
            <a:avLst/>
          </a:prstGeom>
        </p:spPr>
        <p:txBody>
          <a:bodyPr>
            <a:spAutoFit/>
          </a:bodyPr>
          <a:lstStyle/>
          <a:p>
            <a:r>
              <a:rPr lang="en-US" sz="2800" b="1" dirty="0">
                <a:solidFill>
                  <a:srgbClr val="FFC000"/>
                </a:solidFill>
              </a:rPr>
              <a:t>Upcoming quarterly sampling: Sunday November 6</a:t>
            </a:r>
            <a:r>
              <a:rPr lang="en-US" sz="2800" b="1" baseline="30000" dirty="0">
                <a:solidFill>
                  <a:srgbClr val="FFC000"/>
                </a:solidFill>
              </a:rPr>
              <a:t>th</a:t>
            </a:r>
            <a:r>
              <a:rPr lang="en-US" sz="2800" b="1" dirty="0">
                <a:solidFill>
                  <a:srgbClr val="FFC000"/>
                </a:solidFill>
              </a:rPr>
              <a:t> at Sandy Creek Nature Center</a:t>
            </a:r>
          </a:p>
        </p:txBody>
      </p:sp>
      <p:pic>
        <p:nvPicPr>
          <p:cNvPr id="11" name="Picture 10"/>
          <p:cNvPicPr>
            <a:picLocks noChangeAspect="1"/>
          </p:cNvPicPr>
          <p:nvPr/>
        </p:nvPicPr>
        <p:blipFill>
          <a:blip r:embed="rId4"/>
          <a:stretch>
            <a:fillRect/>
          </a:stretch>
        </p:blipFill>
        <p:spPr>
          <a:xfrm>
            <a:off x="9728531" y="4672615"/>
            <a:ext cx="2032000" cy="2032000"/>
          </a:xfrm>
          <a:prstGeom prst="rect">
            <a:avLst/>
          </a:prstGeom>
        </p:spPr>
      </p:pic>
    </p:spTree>
    <p:extLst>
      <p:ext uri="{BB962C8B-B14F-4D97-AF65-F5344CB8AC3E}">
        <p14:creationId xmlns:p14="http://schemas.microsoft.com/office/powerpoint/2010/main" val="3767375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32"/>
            <a:ext cx="12192000" cy="1143000"/>
          </a:xfrm>
        </p:spPr>
        <p:txBody>
          <a:bodyPr>
            <a:normAutofit/>
          </a:bodyPr>
          <a:lstStyle/>
          <a:p>
            <a:r>
              <a:rPr lang="en-US" u="sng" dirty="0" smtClean="0"/>
              <a:t>Thanks to the thousands of volunteers…</a:t>
            </a:r>
            <a:endParaRPr lang="en-US" u="sng" dirty="0"/>
          </a:p>
        </p:txBody>
      </p:sp>
      <p:sp>
        <p:nvSpPr>
          <p:cNvPr id="3" name="Content Placeholder 2"/>
          <p:cNvSpPr>
            <a:spLocks noGrp="1"/>
          </p:cNvSpPr>
          <p:nvPr>
            <p:ph idx="1"/>
          </p:nvPr>
        </p:nvSpPr>
        <p:spPr>
          <a:xfrm>
            <a:off x="301540" y="1060724"/>
            <a:ext cx="11342811" cy="4610436"/>
          </a:xfrm>
        </p:spPr>
        <p:txBody>
          <a:bodyPr>
            <a:normAutofit/>
          </a:bodyPr>
          <a:lstStyle/>
          <a:p>
            <a:pPr marL="0" indent="0">
              <a:buNone/>
            </a:pPr>
            <a:endParaRPr lang="en-US" dirty="0" smtClean="0"/>
          </a:p>
          <a:p>
            <a:pPr marL="0" indent="0">
              <a:buNone/>
            </a:pPr>
            <a:endParaRPr lang="en-US" dirty="0"/>
          </a:p>
          <a:p>
            <a:pPr marL="0" indent="0">
              <a:buNone/>
            </a:pPr>
            <a:endParaRPr lang="en-US" dirty="0"/>
          </a:p>
          <a:p>
            <a:pPr marL="0" indent="0">
              <a:buNone/>
            </a:pPr>
            <a:r>
              <a:rPr lang="en-US" dirty="0" smtClean="0"/>
              <a:t>That make it possible to monitor the health of our streams and rivers to:</a:t>
            </a:r>
          </a:p>
          <a:p>
            <a:pPr marL="0" indent="0">
              <a:buNone/>
            </a:pPr>
            <a:endParaRPr lang="en-US" dirty="0" smtClean="0"/>
          </a:p>
          <a:p>
            <a:r>
              <a:rPr lang="en-US" sz="2300" dirty="0" smtClean="0"/>
              <a:t>Promote </a:t>
            </a:r>
            <a:r>
              <a:rPr lang="en-US" sz="2300" dirty="0"/>
              <a:t>ecosystem services provided by </a:t>
            </a:r>
            <a:r>
              <a:rPr lang="en-US" sz="2300" dirty="0" smtClean="0"/>
              <a:t>streams and rivers</a:t>
            </a:r>
            <a:endParaRPr lang="en-US" sz="2300" dirty="0"/>
          </a:p>
          <a:p>
            <a:pPr lvl="1"/>
            <a:r>
              <a:rPr lang="en-US" sz="1900" dirty="0"/>
              <a:t>Drinking water, pollution removal, etc. </a:t>
            </a:r>
          </a:p>
          <a:p>
            <a:pPr lvl="1"/>
            <a:r>
              <a:rPr lang="en-US" sz="1900" dirty="0" smtClean="0"/>
              <a:t>Athens gets water from the North and Middle Oconee for drinking water</a:t>
            </a:r>
          </a:p>
          <a:p>
            <a:r>
              <a:rPr lang="en-US" sz="2300" dirty="0" smtClean="0"/>
              <a:t>Promote safe and enjoyable recreational opportunities</a:t>
            </a:r>
          </a:p>
          <a:p>
            <a:r>
              <a:rPr lang="en-US" sz="2300" dirty="0" smtClean="0"/>
              <a:t>Promote healthy ecosystems and biodiversity</a:t>
            </a:r>
            <a:r>
              <a:rPr lang="en-US" sz="1900" dirty="0" smtClean="0"/>
              <a:t> </a:t>
            </a:r>
          </a:p>
          <a:p>
            <a:endParaRPr lang="en-US" sz="2300" dirty="0"/>
          </a:p>
          <a:p>
            <a:pPr lvl="1"/>
            <a:endParaRPr lang="en-US" sz="1900" dirty="0"/>
          </a:p>
          <a:p>
            <a:pPr lvl="1"/>
            <a:endParaRPr lang="en-US" sz="1900" dirty="0" smtClean="0"/>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79329" y="4411371"/>
            <a:ext cx="1825597" cy="115073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330" y="3040638"/>
            <a:ext cx="1825596" cy="1261675"/>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9370" t="26667" r="16756" b="43415"/>
          <a:stretch/>
        </p:blipFill>
        <p:spPr>
          <a:xfrm>
            <a:off x="10179330" y="5780218"/>
            <a:ext cx="1825597" cy="933652"/>
          </a:xfrm>
          <a:prstGeom prst="rect">
            <a:avLst/>
          </a:prstGeom>
        </p:spPr>
      </p:pic>
      <p:pic>
        <p:nvPicPr>
          <p:cNvPr id="15" name="Picture 14"/>
          <p:cNvPicPr>
            <a:picLocks noChangeAspect="1"/>
          </p:cNvPicPr>
          <p:nvPr/>
        </p:nvPicPr>
        <p:blipFill>
          <a:blip r:embed="rId7"/>
          <a:stretch>
            <a:fillRect/>
          </a:stretch>
        </p:blipFill>
        <p:spPr>
          <a:xfrm>
            <a:off x="159526" y="5909207"/>
            <a:ext cx="886491" cy="886491"/>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94754" y="984782"/>
            <a:ext cx="2156384" cy="1549310"/>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6017" y="1029863"/>
            <a:ext cx="1907578" cy="1472598"/>
          </a:xfrm>
          <a:prstGeom prst="rect">
            <a:avLst/>
          </a:prstGeom>
        </p:spPr>
      </p:pic>
      <p:pic>
        <p:nvPicPr>
          <p:cNvPr id="10" name="Picture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92296" y="984782"/>
            <a:ext cx="2099833" cy="1516068"/>
          </a:xfrm>
          <a:prstGeom prst="rect">
            <a:avLst/>
          </a:prstGeom>
        </p:spPr>
      </p:pic>
    </p:spTree>
    <p:extLst>
      <p:ext uri="{BB962C8B-B14F-4D97-AF65-F5344CB8AC3E}">
        <p14:creationId xmlns:p14="http://schemas.microsoft.com/office/powerpoint/2010/main" val="2492274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6357"/>
            <a:ext cx="10515600" cy="639891"/>
          </a:xfrm>
        </p:spPr>
        <p:txBody>
          <a:bodyPr>
            <a:normAutofit fontScale="90000"/>
          </a:bodyPr>
          <a:lstStyle/>
          <a:p>
            <a:pPr algn="ctr"/>
            <a:r>
              <a:rPr lang="en-US" u="sng" dirty="0" smtClean="0"/>
              <a:t>Athens-Clarke County is a growing urban center </a:t>
            </a:r>
            <a:endParaRPr lang="en-US" u="sng"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17073" y="1614616"/>
            <a:ext cx="9157855" cy="43663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63250" y="1853743"/>
            <a:ext cx="304800" cy="171450"/>
          </a:xfrm>
          <a:prstGeom prst="rect">
            <a:avLst/>
          </a:prstGeom>
          <a:solidFill>
            <a:srgbClr val="DE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763250" y="2235489"/>
            <a:ext cx="304800" cy="1714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763250" y="2617235"/>
            <a:ext cx="304800" cy="1714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068050" y="1741246"/>
            <a:ext cx="1057275" cy="430887"/>
          </a:xfrm>
          <a:prstGeom prst="rect">
            <a:avLst/>
          </a:prstGeom>
          <a:noFill/>
        </p:spPr>
        <p:txBody>
          <a:bodyPr wrap="square" rtlCol="0">
            <a:spAutoFit/>
          </a:bodyPr>
          <a:lstStyle/>
          <a:p>
            <a:r>
              <a:rPr lang="en-US" sz="1100" dirty="0" smtClean="0"/>
              <a:t>Urban land cover</a:t>
            </a:r>
            <a:endParaRPr lang="en-US" sz="1100" dirty="0"/>
          </a:p>
        </p:txBody>
      </p:sp>
      <p:sp>
        <p:nvSpPr>
          <p:cNvPr id="8" name="TextBox 7"/>
          <p:cNvSpPr txBox="1"/>
          <p:nvPr/>
        </p:nvSpPr>
        <p:spPr>
          <a:xfrm>
            <a:off x="11068049" y="2204028"/>
            <a:ext cx="1057275" cy="261610"/>
          </a:xfrm>
          <a:prstGeom prst="rect">
            <a:avLst/>
          </a:prstGeom>
          <a:noFill/>
        </p:spPr>
        <p:txBody>
          <a:bodyPr wrap="square" rtlCol="0">
            <a:spAutoFit/>
          </a:bodyPr>
          <a:lstStyle/>
          <a:p>
            <a:r>
              <a:rPr lang="en-US" sz="1100" dirty="0" smtClean="0"/>
              <a:t>Forest</a:t>
            </a:r>
            <a:endParaRPr lang="en-US" sz="1100" dirty="0"/>
          </a:p>
        </p:txBody>
      </p:sp>
      <p:sp>
        <p:nvSpPr>
          <p:cNvPr id="9" name="TextBox 8"/>
          <p:cNvSpPr txBox="1"/>
          <p:nvPr/>
        </p:nvSpPr>
        <p:spPr>
          <a:xfrm>
            <a:off x="11077574" y="2572155"/>
            <a:ext cx="1057275" cy="261610"/>
          </a:xfrm>
          <a:prstGeom prst="rect">
            <a:avLst/>
          </a:prstGeom>
          <a:noFill/>
        </p:spPr>
        <p:txBody>
          <a:bodyPr wrap="square" rtlCol="0">
            <a:spAutoFit/>
          </a:bodyPr>
          <a:lstStyle/>
          <a:p>
            <a:r>
              <a:rPr lang="en-US" sz="1100" dirty="0" smtClean="0"/>
              <a:t>Pasture/</a:t>
            </a:r>
            <a:r>
              <a:rPr lang="en-US" sz="1100" dirty="0" err="1" smtClean="0"/>
              <a:t>Agri</a:t>
            </a:r>
            <a:endParaRPr lang="en-US" sz="1100" dirty="0"/>
          </a:p>
        </p:txBody>
      </p:sp>
    </p:spTree>
    <p:extLst>
      <p:ext uri="{BB962C8B-B14F-4D97-AF65-F5344CB8AC3E}">
        <p14:creationId xmlns:p14="http://schemas.microsoft.com/office/powerpoint/2010/main" val="2098331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025" y="390268"/>
            <a:ext cx="11934825" cy="707886"/>
          </a:xfrm>
          <a:prstGeom prst="rect">
            <a:avLst/>
          </a:prstGeom>
          <a:noFill/>
        </p:spPr>
        <p:txBody>
          <a:bodyPr wrap="square" rtlCol="0">
            <a:spAutoFit/>
          </a:bodyPr>
          <a:lstStyle/>
          <a:p>
            <a:pPr algn="ctr"/>
            <a:r>
              <a:rPr lang="en-US" sz="4000" u="sng" dirty="0" smtClean="0"/>
              <a:t>Impacts of urbanization are quite evident</a:t>
            </a:r>
            <a:endParaRPr lang="en-US" sz="4000" u="sng" dirty="0"/>
          </a:p>
        </p:txBody>
      </p:sp>
      <p:grpSp>
        <p:nvGrpSpPr>
          <p:cNvPr id="2" name="Group 1"/>
          <p:cNvGrpSpPr/>
          <p:nvPr/>
        </p:nvGrpSpPr>
        <p:grpSpPr>
          <a:xfrm>
            <a:off x="443296" y="2184370"/>
            <a:ext cx="11305408" cy="2655753"/>
            <a:chOff x="675390" y="2184370"/>
            <a:chExt cx="11305408" cy="2655753"/>
          </a:xfrm>
        </p:grpSpPr>
        <p:pic>
          <p:nvPicPr>
            <p:cNvPr id="7" name="Picture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30150" y="2574501"/>
              <a:ext cx="3403700" cy="2265622"/>
            </a:xfrm>
            <a:prstGeom prst="rect">
              <a:avLst/>
            </a:prstGeom>
          </p:spPr>
        </p:pic>
        <p:pic>
          <p:nvPicPr>
            <p:cNvPr id="8"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466454" y="2492148"/>
              <a:ext cx="3262053" cy="2265622"/>
            </a:xfrm>
            <a:prstGeom prst="rect">
              <a:avLst/>
            </a:prstGeom>
          </p:spPr>
        </p:pic>
        <p:sp>
          <p:nvSpPr>
            <p:cNvPr id="12" name="TextBox 11"/>
            <p:cNvSpPr txBox="1"/>
            <p:nvPr/>
          </p:nvSpPr>
          <p:spPr>
            <a:xfrm>
              <a:off x="8466454" y="2184370"/>
              <a:ext cx="3514344" cy="307777"/>
            </a:xfrm>
            <a:prstGeom prst="rect">
              <a:avLst/>
            </a:prstGeom>
            <a:noFill/>
          </p:spPr>
          <p:txBody>
            <a:bodyPr wrap="square" rtlCol="0">
              <a:spAutoFit/>
            </a:bodyPr>
            <a:lstStyle/>
            <a:p>
              <a:pPr algn="ctr"/>
              <a:r>
                <a:rPr lang="en-US" sz="1400" dirty="0" smtClean="0"/>
                <a:t>Brooklyn Creek</a:t>
              </a:r>
              <a:endParaRPr lang="en-US" sz="1400" dirty="0"/>
            </a:p>
          </p:txBody>
        </p:sp>
        <p:sp>
          <p:nvSpPr>
            <p:cNvPr id="13" name="TextBox 12"/>
            <p:cNvSpPr txBox="1"/>
            <p:nvPr/>
          </p:nvSpPr>
          <p:spPr>
            <a:xfrm>
              <a:off x="675390" y="2184371"/>
              <a:ext cx="3513220" cy="307777"/>
            </a:xfrm>
            <a:prstGeom prst="rect">
              <a:avLst/>
            </a:prstGeom>
            <a:noFill/>
          </p:spPr>
          <p:txBody>
            <a:bodyPr wrap="square" rtlCol="0">
              <a:spAutoFit/>
            </a:bodyPr>
            <a:lstStyle/>
            <a:p>
              <a:pPr algn="ctr"/>
              <a:r>
                <a:rPr lang="en-US" sz="1400" dirty="0" err="1" smtClean="0"/>
                <a:t>Hunnicutt</a:t>
              </a:r>
              <a:r>
                <a:rPr lang="en-US" sz="1400" dirty="0" smtClean="0"/>
                <a:t> Creek</a:t>
              </a:r>
              <a:endParaRPr lang="en-US" sz="1400" dirty="0"/>
            </a:p>
          </p:txBody>
        </p:sp>
        <p:sp>
          <p:nvSpPr>
            <p:cNvPr id="15" name="TextBox 14"/>
            <p:cNvSpPr txBox="1"/>
            <p:nvPr/>
          </p:nvSpPr>
          <p:spPr>
            <a:xfrm>
              <a:off x="4579997" y="2184370"/>
              <a:ext cx="3495070" cy="307777"/>
            </a:xfrm>
            <a:prstGeom prst="rect">
              <a:avLst/>
            </a:prstGeom>
            <a:noFill/>
          </p:spPr>
          <p:txBody>
            <a:bodyPr wrap="square" rtlCol="0">
              <a:spAutoFit/>
            </a:bodyPr>
            <a:lstStyle/>
            <a:p>
              <a:pPr algn="ctr"/>
              <a:r>
                <a:rPr lang="en-US" sz="1400" dirty="0" err="1" smtClean="0"/>
                <a:t>Tanyard</a:t>
              </a:r>
              <a:r>
                <a:rPr lang="en-US" sz="1400" dirty="0" smtClean="0"/>
                <a:t> Creek</a:t>
              </a:r>
              <a:endParaRPr lang="en-US" sz="1400"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126164" y="2772034"/>
              <a:ext cx="2347976" cy="1788201"/>
            </a:xfrm>
            <a:prstGeom prst="rect">
              <a:avLst/>
            </a:prstGeom>
          </p:spPr>
        </p:pic>
      </p:grpSp>
      <p:pic>
        <p:nvPicPr>
          <p:cNvPr id="14" name="Picture 13"/>
          <p:cNvPicPr>
            <a:picLocks noChangeAspect="1"/>
          </p:cNvPicPr>
          <p:nvPr/>
        </p:nvPicPr>
        <p:blipFill>
          <a:blip r:embed="rId6"/>
          <a:stretch>
            <a:fillRect/>
          </a:stretch>
        </p:blipFill>
        <p:spPr>
          <a:xfrm>
            <a:off x="159526" y="5909207"/>
            <a:ext cx="886491" cy="886491"/>
          </a:xfrm>
          <a:prstGeom prst="rect">
            <a:avLst/>
          </a:prstGeom>
        </p:spPr>
      </p:pic>
    </p:spTree>
    <p:extLst>
      <p:ext uri="{BB962C8B-B14F-4D97-AF65-F5344CB8AC3E}">
        <p14:creationId xmlns:p14="http://schemas.microsoft.com/office/powerpoint/2010/main" val="2405962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58235"/>
            <a:ext cx="10515600" cy="1325563"/>
          </a:xfrm>
        </p:spPr>
        <p:txBody>
          <a:bodyPr>
            <a:normAutofit/>
          </a:bodyPr>
          <a:lstStyle/>
          <a:p>
            <a:r>
              <a:rPr lang="en-US" sz="4000" u="sng" dirty="0" smtClean="0"/>
              <a:t>UOWN collecting data since 2001</a:t>
            </a:r>
            <a:endParaRPr lang="en-US" sz="4000" u="sng" dirty="0"/>
          </a:p>
        </p:txBody>
      </p:sp>
      <p:sp>
        <p:nvSpPr>
          <p:cNvPr id="3" name="Content Placeholder 2"/>
          <p:cNvSpPr>
            <a:spLocks noGrp="1"/>
          </p:cNvSpPr>
          <p:nvPr>
            <p:ph idx="1"/>
          </p:nvPr>
        </p:nvSpPr>
        <p:spPr/>
        <p:txBody>
          <a:bodyPr>
            <a:normAutofit/>
          </a:bodyPr>
          <a:lstStyle/>
          <a:p>
            <a:pPr marL="0" indent="0">
              <a:buNone/>
            </a:pPr>
            <a:r>
              <a:rPr lang="en-US" sz="2300" dirty="0" smtClean="0"/>
              <a:t>Quarterly sampling of:</a:t>
            </a:r>
          </a:p>
          <a:p>
            <a:r>
              <a:rPr lang="en-US" sz="2300" dirty="0" smtClean="0"/>
              <a:t>Fecal coliform/</a:t>
            </a:r>
            <a:r>
              <a:rPr lang="en-US" sz="2300" i="1" dirty="0" smtClean="0"/>
              <a:t>E. coli</a:t>
            </a:r>
            <a:r>
              <a:rPr lang="en-US" sz="2300" dirty="0" smtClean="0"/>
              <a:t> </a:t>
            </a:r>
          </a:p>
          <a:p>
            <a:r>
              <a:rPr lang="en-US" sz="2300" dirty="0" smtClean="0"/>
              <a:t>Specific conductivity (good measure of general pollution) </a:t>
            </a:r>
          </a:p>
          <a:p>
            <a:r>
              <a:rPr lang="en-US" sz="2300" dirty="0" smtClean="0"/>
              <a:t>pH </a:t>
            </a:r>
          </a:p>
          <a:p>
            <a:r>
              <a:rPr lang="en-US" sz="2300" dirty="0" smtClean="0"/>
              <a:t>Turbidity (water clarity)</a:t>
            </a:r>
          </a:p>
          <a:p>
            <a:r>
              <a:rPr lang="en-US" sz="2300" dirty="0" smtClean="0"/>
              <a:t>Total Nitrate/Phosphate</a:t>
            </a:r>
          </a:p>
          <a:p>
            <a:r>
              <a:rPr lang="en-US" sz="2300" dirty="0" smtClean="0"/>
              <a:t>Habitat visual surveys</a:t>
            </a:r>
          </a:p>
          <a:p>
            <a:r>
              <a:rPr lang="en-US" sz="2300" dirty="0"/>
              <a:t>Macroinvertebrates-biotic index (following Adopt-a-Stream)</a:t>
            </a:r>
          </a:p>
          <a:p>
            <a:pPr marL="0" indent="0">
              <a:buNone/>
            </a:pPr>
            <a:endParaRPr lang="en-US" sz="2300" dirty="0" smtClean="0"/>
          </a:p>
          <a:p>
            <a:endParaRPr lang="en-US" sz="23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89648">
            <a:off x="10135060" y="1812393"/>
            <a:ext cx="1786942" cy="1786942"/>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73344" y="3791624"/>
            <a:ext cx="1766413" cy="1328043"/>
          </a:xfrm>
          <a:prstGeom prst="rect">
            <a:avLst/>
          </a:prstGeom>
        </p:spPr>
      </p:pic>
      <p:pic>
        <p:nvPicPr>
          <p:cNvPr id="6" name="Picture 5"/>
          <p:cNvPicPr>
            <a:picLocks noChangeAspect="1"/>
          </p:cNvPicPr>
          <p:nvPr/>
        </p:nvPicPr>
        <p:blipFill>
          <a:blip r:embed="rId5"/>
          <a:stretch>
            <a:fillRect/>
          </a:stretch>
        </p:blipFill>
        <p:spPr>
          <a:xfrm>
            <a:off x="241904" y="5740376"/>
            <a:ext cx="886491" cy="886491"/>
          </a:xfrm>
          <a:prstGeom prst="rect">
            <a:avLst/>
          </a:prstGeom>
        </p:spPr>
      </p:pic>
      <p:grpSp>
        <p:nvGrpSpPr>
          <p:cNvPr id="8" name="Group 7"/>
          <p:cNvGrpSpPr/>
          <p:nvPr/>
        </p:nvGrpSpPr>
        <p:grpSpPr>
          <a:xfrm>
            <a:off x="5683366" y="5505893"/>
            <a:ext cx="6200355" cy="1136110"/>
            <a:chOff x="1754778" y="1516003"/>
            <a:chExt cx="8465127" cy="2798259"/>
          </a:xfrm>
        </p:grpSpPr>
        <p:pic>
          <p:nvPicPr>
            <p:cNvPr id="9" name="Picture 8"/>
            <p:cNvPicPr>
              <a:picLocks noChangeAspect="1"/>
            </p:cNvPicPr>
            <p:nvPr/>
          </p:nvPicPr>
          <p:blipFill>
            <a:blip r:embed="rId6"/>
            <a:stretch>
              <a:fillRect/>
            </a:stretch>
          </p:blipFill>
          <p:spPr>
            <a:xfrm>
              <a:off x="5910530" y="2156634"/>
              <a:ext cx="979350" cy="1143000"/>
            </a:xfrm>
            <a:prstGeom prst="rect">
              <a:avLst/>
            </a:prstGeom>
          </p:spPr>
        </p:pic>
        <p:pic>
          <p:nvPicPr>
            <p:cNvPr id="10" name="Picture 9"/>
            <p:cNvPicPr>
              <a:picLocks noChangeAspect="1"/>
            </p:cNvPicPr>
            <p:nvPr/>
          </p:nvPicPr>
          <p:blipFill>
            <a:blip r:embed="rId7"/>
            <a:stretch>
              <a:fillRect/>
            </a:stretch>
          </p:blipFill>
          <p:spPr>
            <a:xfrm>
              <a:off x="5077419" y="2286918"/>
              <a:ext cx="634627" cy="1587501"/>
            </a:xfrm>
            <a:prstGeom prst="rect">
              <a:avLst/>
            </a:prstGeom>
          </p:spPr>
        </p:pic>
        <p:pic>
          <p:nvPicPr>
            <p:cNvPr id="11" name="Picture 10"/>
            <p:cNvPicPr>
              <a:picLocks noChangeAspect="1"/>
            </p:cNvPicPr>
            <p:nvPr/>
          </p:nvPicPr>
          <p:blipFill>
            <a:blip r:embed="rId8"/>
            <a:stretch>
              <a:fillRect/>
            </a:stretch>
          </p:blipFill>
          <p:spPr>
            <a:xfrm rot="16200000">
              <a:off x="8791091" y="1689773"/>
              <a:ext cx="522507" cy="1799745"/>
            </a:xfrm>
            <a:prstGeom prst="rect">
              <a:avLst/>
            </a:prstGeom>
          </p:spPr>
        </p:pic>
        <p:pic>
          <p:nvPicPr>
            <p:cNvPr id="12" name="Picture 11"/>
            <p:cNvPicPr>
              <a:picLocks noChangeAspect="1"/>
            </p:cNvPicPr>
            <p:nvPr/>
          </p:nvPicPr>
          <p:blipFill>
            <a:blip r:embed="rId9"/>
            <a:stretch>
              <a:fillRect/>
            </a:stretch>
          </p:blipFill>
          <p:spPr>
            <a:xfrm>
              <a:off x="8290074" y="2955696"/>
              <a:ext cx="1264750" cy="785865"/>
            </a:xfrm>
            <a:prstGeom prst="rect">
              <a:avLst/>
            </a:prstGeom>
          </p:spPr>
        </p:pic>
        <p:sp>
          <p:nvSpPr>
            <p:cNvPr id="13" name="TextBox 12"/>
            <p:cNvSpPr txBox="1"/>
            <p:nvPr/>
          </p:nvSpPr>
          <p:spPr>
            <a:xfrm>
              <a:off x="1754778" y="1516003"/>
              <a:ext cx="2335118" cy="682253"/>
            </a:xfrm>
            <a:prstGeom prst="rect">
              <a:avLst/>
            </a:prstGeom>
            <a:noFill/>
          </p:spPr>
          <p:txBody>
            <a:bodyPr wrap="square" rtlCol="0">
              <a:spAutoFit/>
            </a:bodyPr>
            <a:lstStyle/>
            <a:p>
              <a:pPr algn="ctr"/>
              <a:r>
                <a:rPr lang="en-US" sz="1200" u="sng" dirty="0"/>
                <a:t>Sensitive</a:t>
              </a:r>
            </a:p>
          </p:txBody>
        </p:sp>
        <p:sp>
          <p:nvSpPr>
            <p:cNvPr id="14" name="TextBox 13"/>
            <p:cNvSpPr txBox="1"/>
            <p:nvPr/>
          </p:nvSpPr>
          <p:spPr>
            <a:xfrm>
              <a:off x="4753689" y="1566867"/>
              <a:ext cx="2335118" cy="682253"/>
            </a:xfrm>
            <a:prstGeom prst="rect">
              <a:avLst/>
            </a:prstGeom>
            <a:noFill/>
          </p:spPr>
          <p:txBody>
            <a:bodyPr wrap="square" rtlCol="0">
              <a:spAutoFit/>
            </a:bodyPr>
            <a:lstStyle/>
            <a:p>
              <a:pPr algn="ctr"/>
              <a:r>
                <a:rPr lang="en-US" sz="1200" u="sng" dirty="0"/>
                <a:t>Somewhat-Sensitive</a:t>
              </a:r>
            </a:p>
          </p:txBody>
        </p:sp>
        <p:sp>
          <p:nvSpPr>
            <p:cNvPr id="15" name="TextBox 14"/>
            <p:cNvSpPr txBox="1"/>
            <p:nvPr/>
          </p:nvSpPr>
          <p:spPr>
            <a:xfrm>
              <a:off x="7884787" y="1672843"/>
              <a:ext cx="2335118" cy="682253"/>
            </a:xfrm>
            <a:prstGeom prst="rect">
              <a:avLst/>
            </a:prstGeom>
            <a:noFill/>
          </p:spPr>
          <p:txBody>
            <a:bodyPr wrap="square" rtlCol="0">
              <a:spAutoFit/>
            </a:bodyPr>
            <a:lstStyle/>
            <a:p>
              <a:pPr algn="ctr"/>
              <a:r>
                <a:rPr lang="en-US" sz="1200" u="sng" dirty="0"/>
                <a:t>Tolerant</a:t>
              </a:r>
            </a:p>
          </p:txBody>
        </p:sp>
        <p:pic>
          <p:nvPicPr>
            <p:cNvPr id="16" name="Picture 15"/>
            <p:cNvPicPr>
              <a:picLocks noChangeAspect="1"/>
            </p:cNvPicPr>
            <p:nvPr/>
          </p:nvPicPr>
          <p:blipFill>
            <a:blip r:embed="rId10"/>
            <a:stretch>
              <a:fillRect/>
            </a:stretch>
          </p:blipFill>
          <p:spPr>
            <a:xfrm>
              <a:off x="5691581" y="2802962"/>
              <a:ext cx="648318" cy="1511300"/>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35839" y="2093539"/>
              <a:ext cx="767441" cy="1702625"/>
            </a:xfrm>
            <a:prstGeom prst="rect">
              <a:avLst/>
            </a:prstGeom>
          </p:spPr>
        </p:pic>
        <p:pic>
          <p:nvPicPr>
            <p:cNvPr id="18" name="Picture 17"/>
            <p:cNvPicPr>
              <a:picLocks noChangeAspect="1"/>
            </p:cNvPicPr>
            <p:nvPr/>
          </p:nvPicPr>
          <p:blipFill>
            <a:blip r:embed="rId12"/>
            <a:stretch>
              <a:fillRect/>
            </a:stretch>
          </p:blipFill>
          <p:spPr>
            <a:xfrm rot="3889296">
              <a:off x="2614758" y="2804322"/>
              <a:ext cx="1599553" cy="467819"/>
            </a:xfrm>
            <a:prstGeom prst="rect">
              <a:avLst/>
            </a:prstGeom>
          </p:spPr>
        </p:pic>
      </p:grpSp>
      <p:pic>
        <p:nvPicPr>
          <p:cNvPr id="19" name="Picture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17305" y="213220"/>
            <a:ext cx="1822452" cy="1406883"/>
          </a:xfrm>
          <a:prstGeom prst="rect">
            <a:avLst/>
          </a:prstGeom>
        </p:spPr>
      </p:pic>
    </p:spTree>
    <p:extLst>
      <p:ext uri="{BB962C8B-B14F-4D97-AF65-F5344CB8AC3E}">
        <p14:creationId xmlns:p14="http://schemas.microsoft.com/office/powerpoint/2010/main" val="1473327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 y="333375"/>
            <a:ext cx="11734800" cy="707886"/>
          </a:xfrm>
          <a:prstGeom prst="rect">
            <a:avLst/>
          </a:prstGeom>
          <a:noFill/>
        </p:spPr>
        <p:txBody>
          <a:bodyPr wrap="square" rtlCol="0">
            <a:spAutoFit/>
          </a:bodyPr>
          <a:lstStyle/>
          <a:p>
            <a:pPr algn="ctr"/>
            <a:r>
              <a:rPr lang="en-US" sz="4000" u="sng" dirty="0" smtClean="0">
                <a:latin typeface="+mj-lt"/>
              </a:rPr>
              <a:t>What is done with the monitoring data?</a:t>
            </a:r>
            <a:endParaRPr lang="en-US" sz="4000" u="sng" dirty="0">
              <a:latin typeface="+mj-lt"/>
            </a:endParaRPr>
          </a:p>
        </p:txBody>
      </p:sp>
      <p:sp>
        <p:nvSpPr>
          <p:cNvPr id="10" name="TextBox 9"/>
          <p:cNvSpPr txBox="1"/>
          <p:nvPr/>
        </p:nvSpPr>
        <p:spPr>
          <a:xfrm>
            <a:off x="6003234" y="1997906"/>
            <a:ext cx="5118653" cy="1754326"/>
          </a:xfrm>
          <a:prstGeom prst="rect">
            <a:avLst/>
          </a:prstGeom>
          <a:noFill/>
        </p:spPr>
        <p:txBody>
          <a:bodyPr wrap="square" rtlCol="0">
            <a:spAutoFit/>
          </a:bodyPr>
          <a:lstStyle/>
          <a:p>
            <a:r>
              <a:rPr lang="en-US" dirty="0" smtClean="0"/>
              <a:t>1) </a:t>
            </a:r>
            <a:r>
              <a:rPr lang="en-US" dirty="0" smtClean="0"/>
              <a:t>Detect acute pollution/disturbance events (e.g</a:t>
            </a:r>
            <a:r>
              <a:rPr lang="en-US" dirty="0" smtClean="0"/>
              <a:t>. sewer leaks</a:t>
            </a:r>
            <a:r>
              <a:rPr lang="en-US" dirty="0" smtClean="0"/>
              <a:t>), and potentially determine the effects</a:t>
            </a:r>
            <a:endParaRPr lang="en-US" dirty="0" smtClean="0"/>
          </a:p>
          <a:p>
            <a:endParaRPr lang="en-US" dirty="0" smtClean="0"/>
          </a:p>
          <a:p>
            <a:endParaRPr lang="en-US" dirty="0"/>
          </a:p>
          <a:p>
            <a:r>
              <a:rPr lang="en-US" dirty="0" smtClean="0"/>
              <a:t>2)Evaluate long-term trends in stream heath in response to development and land use practices</a:t>
            </a:r>
            <a:endParaRPr lang="en-US" dirty="0"/>
          </a:p>
        </p:txBody>
      </p:sp>
      <p:pic>
        <p:nvPicPr>
          <p:cNvPr id="11" name="Picture 10"/>
          <p:cNvPicPr>
            <a:picLocks noChangeAspect="1"/>
          </p:cNvPicPr>
          <p:nvPr/>
        </p:nvPicPr>
        <p:blipFill>
          <a:blip r:embed="rId3"/>
          <a:stretch>
            <a:fillRect/>
          </a:stretch>
        </p:blipFill>
        <p:spPr>
          <a:xfrm>
            <a:off x="159526" y="5909207"/>
            <a:ext cx="886491" cy="886491"/>
          </a:xfrm>
          <a:prstGeom prst="rect">
            <a:avLst/>
          </a:prstGeom>
        </p:spPr>
      </p:pic>
      <p:grpSp>
        <p:nvGrpSpPr>
          <p:cNvPr id="2" name="Group 1"/>
          <p:cNvGrpSpPr/>
          <p:nvPr/>
        </p:nvGrpSpPr>
        <p:grpSpPr>
          <a:xfrm>
            <a:off x="442912" y="1767439"/>
            <a:ext cx="4271963" cy="3415590"/>
            <a:chOff x="442912" y="1767439"/>
            <a:chExt cx="4271963" cy="341559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912" y="1767439"/>
              <a:ext cx="4271963" cy="3415590"/>
            </a:xfrm>
            <a:prstGeom prst="rect">
              <a:avLst/>
            </a:prstGeom>
          </p:spPr>
        </p:pic>
        <p:cxnSp>
          <p:nvCxnSpPr>
            <p:cNvPr id="19" name="Straight Connector 18"/>
            <p:cNvCxnSpPr/>
            <p:nvPr/>
          </p:nvCxnSpPr>
          <p:spPr>
            <a:xfrm>
              <a:off x="876300" y="4141308"/>
              <a:ext cx="36861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15817" y="1966987"/>
              <a:ext cx="2263326" cy="523220"/>
            </a:xfrm>
            <a:prstGeom prst="rect">
              <a:avLst/>
            </a:prstGeom>
            <a:noFill/>
          </p:spPr>
          <p:txBody>
            <a:bodyPr wrap="square" rtlCol="0">
              <a:spAutoFit/>
            </a:bodyPr>
            <a:lstStyle/>
            <a:p>
              <a:r>
                <a:rPr lang="en-US" sz="1400" dirty="0" smtClean="0"/>
                <a:t>Values above red are cause for </a:t>
              </a:r>
              <a:r>
                <a:rPr lang="en-US" sz="1400" dirty="0" smtClean="0"/>
                <a:t>human health concern</a:t>
              </a:r>
              <a:endParaRPr lang="en-US" sz="1400" dirty="0"/>
            </a:p>
          </p:txBody>
        </p:sp>
      </p:grpSp>
      <p:grpSp>
        <p:nvGrpSpPr>
          <p:cNvPr id="21" name="Group 20"/>
          <p:cNvGrpSpPr/>
          <p:nvPr/>
        </p:nvGrpSpPr>
        <p:grpSpPr>
          <a:xfrm>
            <a:off x="159526" y="1564139"/>
            <a:ext cx="4857750" cy="4376186"/>
            <a:chOff x="6282988" y="1675715"/>
            <a:chExt cx="5544441" cy="5067167"/>
          </a:xfrm>
        </p:grpSpPr>
        <p:grpSp>
          <p:nvGrpSpPr>
            <p:cNvPr id="22" name="Group 21"/>
            <p:cNvGrpSpPr/>
            <p:nvPr/>
          </p:nvGrpSpPr>
          <p:grpSpPr>
            <a:xfrm>
              <a:off x="6282988" y="1675715"/>
              <a:ext cx="5485842" cy="4091792"/>
              <a:chOff x="2777788" y="1678054"/>
              <a:chExt cx="5485842" cy="4091792"/>
            </a:xfrm>
          </p:grpSpPr>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79308" y="2190750"/>
                <a:ext cx="2684322" cy="3579096"/>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7788" y="2190750"/>
                <a:ext cx="2679319" cy="3579096"/>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7"/>
              <a:stretch>
                <a:fillRect/>
              </a:stretch>
            </p:blipFill>
            <p:spPr>
              <a:xfrm>
                <a:off x="2777788" y="1678054"/>
                <a:ext cx="5485842" cy="512695"/>
              </a:xfrm>
              <a:prstGeom prst="rect">
                <a:avLst/>
              </a:prstGeom>
              <a:ln>
                <a:solidFill>
                  <a:srgbClr val="000000"/>
                </a:solidFill>
              </a:ln>
            </p:spPr>
          </p:pic>
        </p:grpSp>
        <p:sp>
          <p:nvSpPr>
            <p:cNvPr id="23" name="TextBox 22"/>
            <p:cNvSpPr txBox="1"/>
            <p:nvPr/>
          </p:nvSpPr>
          <p:spPr>
            <a:xfrm>
              <a:off x="6341587" y="5857875"/>
              <a:ext cx="5485842" cy="885007"/>
            </a:xfrm>
            <a:prstGeom prst="rect">
              <a:avLst/>
            </a:prstGeom>
            <a:noFill/>
          </p:spPr>
          <p:txBody>
            <a:bodyPr wrap="square" rtlCol="0">
              <a:spAutoFit/>
            </a:bodyPr>
            <a:lstStyle/>
            <a:p>
              <a:r>
                <a:rPr lang="en-US" sz="1600" dirty="0" smtClean="0"/>
                <a:t>An acute pollution event happened in Trail Creek in July 2010</a:t>
              </a:r>
              <a:endParaRPr lang="en-US" sz="1600" dirty="0"/>
            </a:p>
          </p:txBody>
        </p:sp>
      </p:grpSp>
    </p:spTree>
    <p:extLst>
      <p:ext uri="{BB962C8B-B14F-4D97-AF65-F5344CB8AC3E}">
        <p14:creationId xmlns:p14="http://schemas.microsoft.com/office/powerpoint/2010/main" val="232891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6267" y="3710"/>
            <a:ext cx="9262533" cy="1143000"/>
          </a:xfrm>
        </p:spPr>
        <p:txBody>
          <a:bodyPr>
            <a:normAutofit/>
          </a:bodyPr>
          <a:lstStyle/>
          <a:p>
            <a:pPr algn="ctr"/>
            <a:r>
              <a:rPr lang="en-US" sz="3600" u="sng" dirty="0" smtClean="0"/>
              <a:t>Chemical spill negatively impacted Trail Cr</a:t>
            </a:r>
            <a:endParaRPr lang="en-US" sz="3600" u="sng" dirty="0"/>
          </a:p>
        </p:txBody>
      </p:sp>
      <p:sp>
        <p:nvSpPr>
          <p:cNvPr id="4" name="Oval 3"/>
          <p:cNvSpPr/>
          <p:nvPr/>
        </p:nvSpPr>
        <p:spPr>
          <a:xfrm>
            <a:off x="6967307" y="4656410"/>
            <a:ext cx="514090" cy="58961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435474" y="6376737"/>
            <a:ext cx="3395580" cy="307777"/>
          </a:xfrm>
          <a:prstGeom prst="rect">
            <a:avLst/>
          </a:prstGeom>
          <a:noFill/>
        </p:spPr>
        <p:txBody>
          <a:bodyPr wrap="square" rtlCol="0">
            <a:spAutoFit/>
          </a:bodyPr>
          <a:lstStyle/>
          <a:p>
            <a:pPr algn="r"/>
            <a:r>
              <a:rPr lang="en-US" sz="1400" dirty="0" smtClean="0"/>
              <a:t>Manning et al. 2015, GWRC</a:t>
            </a:r>
            <a:endParaRPr lang="en-US" sz="1400" dirty="0"/>
          </a:p>
        </p:txBody>
      </p:sp>
      <p:sp>
        <p:nvSpPr>
          <p:cNvPr id="6" name="TextBox 5"/>
          <p:cNvSpPr txBox="1"/>
          <p:nvPr/>
        </p:nvSpPr>
        <p:spPr>
          <a:xfrm>
            <a:off x="9205782" y="1747398"/>
            <a:ext cx="2625271"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UOWN sampling was able to capture the effect of the spill on Trail Creek. </a:t>
            </a:r>
          </a:p>
          <a:p>
            <a:endParaRPr lang="en-US" dirty="0"/>
          </a:p>
          <a:p>
            <a:pPr marL="285750" indent="-285750">
              <a:buFont typeface="Arial" panose="020B0604020202020204" pitchFamily="34" charset="0"/>
              <a:buChar char="•"/>
            </a:pPr>
            <a:r>
              <a:rPr lang="en-US" dirty="0" smtClean="0"/>
              <a:t>Data suggest that stream has recovered to pre spill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Though still in decline over time</a:t>
            </a:r>
            <a:endParaRPr lang="en-US" dirty="0"/>
          </a:p>
        </p:txBody>
      </p:sp>
      <p:pic>
        <p:nvPicPr>
          <p:cNvPr id="7" name="Picture 6"/>
          <p:cNvPicPr>
            <a:picLocks noChangeAspect="1"/>
          </p:cNvPicPr>
          <p:nvPr/>
        </p:nvPicPr>
        <p:blipFill>
          <a:blip r:embed="rId3"/>
          <a:stretch>
            <a:fillRect/>
          </a:stretch>
        </p:blipFill>
        <p:spPr>
          <a:xfrm>
            <a:off x="159526" y="5909207"/>
            <a:ext cx="886491" cy="886491"/>
          </a:xfrm>
          <a:prstGeom prst="rect">
            <a:avLst/>
          </a:prstGeom>
        </p:spPr>
      </p:pic>
      <p:grpSp>
        <p:nvGrpSpPr>
          <p:cNvPr id="8" name="Group 7"/>
          <p:cNvGrpSpPr/>
          <p:nvPr/>
        </p:nvGrpSpPr>
        <p:grpSpPr>
          <a:xfrm>
            <a:off x="2187073" y="1537898"/>
            <a:ext cx="708527" cy="3850105"/>
            <a:chOff x="9357894" y="3007895"/>
            <a:chExt cx="708527" cy="3850105"/>
          </a:xfrm>
        </p:grpSpPr>
        <p:sp>
          <p:nvSpPr>
            <p:cNvPr id="9" name="Up Arrow 8"/>
            <p:cNvSpPr/>
            <p:nvPr/>
          </p:nvSpPr>
          <p:spPr>
            <a:xfrm>
              <a:off x="9357894" y="3007895"/>
              <a:ext cx="708527" cy="3850105"/>
            </a:xfrm>
            <a:prstGeom prst="up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8491443" y="4295872"/>
              <a:ext cx="2357035" cy="369332"/>
            </a:xfrm>
            <a:prstGeom prst="rect">
              <a:avLst/>
            </a:prstGeom>
            <a:noFill/>
          </p:spPr>
          <p:txBody>
            <a:bodyPr wrap="square" rtlCol="0">
              <a:spAutoFit/>
            </a:bodyPr>
            <a:lstStyle/>
            <a:p>
              <a:r>
                <a:rPr lang="en-US" dirty="0" smtClean="0"/>
                <a:t>Biotic integrity</a:t>
              </a:r>
              <a:endParaRPr lang="en-US" dirty="0"/>
            </a:p>
          </p:txBody>
        </p:sp>
      </p:grpSp>
      <p:pic>
        <p:nvPicPr>
          <p:cNvPr id="11" name="Picture 10"/>
          <p:cNvPicPr>
            <a:picLocks noChangeAspect="1"/>
          </p:cNvPicPr>
          <p:nvPr/>
        </p:nvPicPr>
        <p:blipFill>
          <a:blip r:embed="rId4"/>
          <a:stretch>
            <a:fillRect/>
          </a:stretch>
        </p:blipFill>
        <p:spPr>
          <a:xfrm>
            <a:off x="2895600" y="394898"/>
            <a:ext cx="6400800" cy="6400800"/>
          </a:xfrm>
          <a:prstGeom prst="rect">
            <a:avLst/>
          </a:prstGeom>
        </p:spPr>
      </p:pic>
    </p:spTree>
    <p:extLst>
      <p:ext uri="{BB962C8B-B14F-4D97-AF65-F5344CB8AC3E}">
        <p14:creationId xmlns:p14="http://schemas.microsoft.com/office/powerpoint/2010/main" val="4058655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96782"/>
            <a:ext cx="12191999" cy="111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u="sng" dirty="0" smtClean="0"/>
              <a:t>North Oconee streams in worse condition</a:t>
            </a:r>
            <a:endParaRPr lang="en-US" sz="3600" u="sng" dirty="0"/>
          </a:p>
        </p:txBody>
      </p:sp>
      <p:pic>
        <p:nvPicPr>
          <p:cNvPr id="19" name="Picture 18"/>
          <p:cNvPicPr>
            <a:picLocks noChangeAspect="1"/>
          </p:cNvPicPr>
          <p:nvPr/>
        </p:nvPicPr>
        <p:blipFill>
          <a:blip r:embed="rId3"/>
          <a:stretch>
            <a:fillRect/>
          </a:stretch>
        </p:blipFill>
        <p:spPr>
          <a:xfrm>
            <a:off x="159526" y="5909207"/>
            <a:ext cx="886491" cy="886491"/>
          </a:xfrm>
          <a:prstGeom prst="rect">
            <a:avLst/>
          </a:prstGeom>
        </p:spPr>
      </p:pic>
      <p:grpSp>
        <p:nvGrpSpPr>
          <p:cNvPr id="4" name="Group 3"/>
          <p:cNvGrpSpPr/>
          <p:nvPr/>
        </p:nvGrpSpPr>
        <p:grpSpPr>
          <a:xfrm>
            <a:off x="2592138" y="856391"/>
            <a:ext cx="7007725" cy="5862462"/>
            <a:chOff x="2779060" y="856391"/>
            <a:chExt cx="7007725" cy="5862462"/>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060" y="856391"/>
              <a:ext cx="7007725" cy="5862462"/>
            </a:xfrm>
            <a:prstGeom prst="rect">
              <a:avLst/>
            </a:prstGeom>
          </p:spPr>
        </p:pic>
        <p:sp>
          <p:nvSpPr>
            <p:cNvPr id="3" name="TextBox 2"/>
            <p:cNvSpPr txBox="1"/>
            <p:nvPr/>
          </p:nvSpPr>
          <p:spPr>
            <a:xfrm>
              <a:off x="6937776" y="3333707"/>
              <a:ext cx="2385392" cy="369332"/>
            </a:xfrm>
            <a:prstGeom prst="rect">
              <a:avLst/>
            </a:prstGeom>
            <a:noFill/>
          </p:spPr>
          <p:txBody>
            <a:bodyPr wrap="square" rtlCol="0">
              <a:spAutoFit/>
            </a:bodyPr>
            <a:lstStyle/>
            <a:p>
              <a:r>
                <a:rPr lang="en-US" dirty="0" smtClean="0"/>
                <a:t>Fair</a:t>
              </a:r>
              <a:endParaRPr lang="en-US" dirty="0"/>
            </a:p>
          </p:txBody>
        </p:sp>
        <p:sp>
          <p:nvSpPr>
            <p:cNvPr id="17" name="TextBox 16"/>
            <p:cNvSpPr txBox="1"/>
            <p:nvPr/>
          </p:nvSpPr>
          <p:spPr>
            <a:xfrm>
              <a:off x="6937776" y="5390650"/>
              <a:ext cx="2385392" cy="369332"/>
            </a:xfrm>
            <a:prstGeom prst="rect">
              <a:avLst/>
            </a:prstGeom>
            <a:noFill/>
          </p:spPr>
          <p:txBody>
            <a:bodyPr wrap="square" rtlCol="0">
              <a:spAutoFit/>
            </a:bodyPr>
            <a:lstStyle/>
            <a:p>
              <a:r>
                <a:rPr lang="en-US" dirty="0" smtClean="0"/>
                <a:t>Poor</a:t>
              </a:r>
              <a:endParaRPr lang="en-US" dirty="0"/>
            </a:p>
          </p:txBody>
        </p:sp>
        <p:sp>
          <p:nvSpPr>
            <p:cNvPr id="18" name="TextBox 17"/>
            <p:cNvSpPr txBox="1"/>
            <p:nvPr/>
          </p:nvSpPr>
          <p:spPr>
            <a:xfrm>
              <a:off x="6937776" y="1790495"/>
              <a:ext cx="2385392" cy="369332"/>
            </a:xfrm>
            <a:prstGeom prst="rect">
              <a:avLst/>
            </a:prstGeom>
            <a:noFill/>
          </p:spPr>
          <p:txBody>
            <a:bodyPr wrap="square" rtlCol="0">
              <a:spAutoFit/>
            </a:bodyPr>
            <a:lstStyle/>
            <a:p>
              <a:r>
                <a:rPr lang="en-US" dirty="0" smtClean="0"/>
                <a:t>Good</a:t>
              </a:r>
              <a:endParaRPr lang="en-US" dirty="0"/>
            </a:p>
          </p:txBody>
        </p:sp>
      </p:grpSp>
      <p:sp>
        <p:nvSpPr>
          <p:cNvPr id="5" name="TextBox 4"/>
          <p:cNvSpPr txBox="1"/>
          <p:nvPr/>
        </p:nvSpPr>
        <p:spPr>
          <a:xfrm>
            <a:off x="9786785" y="1540545"/>
            <a:ext cx="2022462"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5 MIDO streams</a:t>
            </a:r>
          </a:p>
          <a:p>
            <a:endParaRPr lang="en-US" dirty="0"/>
          </a:p>
          <a:p>
            <a:pPr marL="285750" indent="-285750">
              <a:buFont typeface="Arial" panose="020B0604020202020204" pitchFamily="34" charset="0"/>
              <a:buChar char="•"/>
            </a:pPr>
            <a:r>
              <a:rPr lang="en-US" dirty="0" smtClean="0"/>
              <a:t>3 NORO streams</a:t>
            </a:r>
            <a:endParaRPr lang="en-US" dirty="0"/>
          </a:p>
        </p:txBody>
      </p:sp>
      <p:grpSp>
        <p:nvGrpSpPr>
          <p:cNvPr id="23" name="Group 22"/>
          <p:cNvGrpSpPr/>
          <p:nvPr/>
        </p:nvGrpSpPr>
        <p:grpSpPr>
          <a:xfrm>
            <a:off x="1943133" y="1540545"/>
            <a:ext cx="708527" cy="3850105"/>
            <a:chOff x="9357894" y="3007895"/>
            <a:chExt cx="708527" cy="3850105"/>
          </a:xfrm>
        </p:grpSpPr>
        <p:sp>
          <p:nvSpPr>
            <p:cNvPr id="24" name="Up Arrow 23"/>
            <p:cNvSpPr/>
            <p:nvPr/>
          </p:nvSpPr>
          <p:spPr>
            <a:xfrm>
              <a:off x="9357894" y="3007895"/>
              <a:ext cx="708527" cy="3850105"/>
            </a:xfrm>
            <a:prstGeom prst="up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rot="16200000">
              <a:off x="8491443" y="4295872"/>
              <a:ext cx="2357035" cy="369332"/>
            </a:xfrm>
            <a:prstGeom prst="rect">
              <a:avLst/>
            </a:prstGeom>
            <a:noFill/>
          </p:spPr>
          <p:txBody>
            <a:bodyPr wrap="square" rtlCol="0">
              <a:spAutoFit/>
            </a:bodyPr>
            <a:lstStyle/>
            <a:p>
              <a:r>
                <a:rPr lang="en-US" dirty="0" smtClean="0"/>
                <a:t>Biotic integrity</a:t>
              </a:r>
              <a:endParaRPr lang="en-US" dirty="0"/>
            </a:p>
          </p:txBody>
        </p:sp>
      </p:grpSp>
    </p:spTree>
    <p:extLst>
      <p:ext uri="{BB962C8B-B14F-4D97-AF65-F5344CB8AC3E}">
        <p14:creationId xmlns:p14="http://schemas.microsoft.com/office/powerpoint/2010/main" val="2233172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96782"/>
            <a:ext cx="10515600" cy="1118770"/>
          </a:xfrm>
        </p:spPr>
        <p:txBody>
          <a:bodyPr>
            <a:normAutofit/>
          </a:bodyPr>
          <a:lstStyle/>
          <a:p>
            <a:pPr algn="ctr"/>
            <a:r>
              <a:rPr lang="en-US" sz="3600" u="sng" dirty="0" smtClean="0"/>
              <a:t>Long-term trends in ACC streams</a:t>
            </a:r>
            <a:endParaRPr lang="en-US" sz="3600" u="sng" dirty="0"/>
          </a:p>
        </p:txBody>
      </p:sp>
      <p:pic>
        <p:nvPicPr>
          <p:cNvPr id="5" name="Picture 4"/>
          <p:cNvPicPr>
            <a:picLocks noChangeAspect="1"/>
          </p:cNvPicPr>
          <p:nvPr/>
        </p:nvPicPr>
        <p:blipFill>
          <a:blip r:embed="rId3"/>
          <a:stretch>
            <a:fillRect/>
          </a:stretch>
        </p:blipFill>
        <p:spPr>
          <a:xfrm>
            <a:off x="159526" y="5909207"/>
            <a:ext cx="886491" cy="886491"/>
          </a:xfrm>
          <a:prstGeom prst="rect">
            <a:avLst/>
          </a:prstGeom>
        </p:spPr>
      </p:pic>
      <p:sp>
        <p:nvSpPr>
          <p:cNvPr id="3" name="TextBox 2"/>
          <p:cNvSpPr txBox="1"/>
          <p:nvPr/>
        </p:nvSpPr>
        <p:spPr>
          <a:xfrm>
            <a:off x="10190721" y="2533265"/>
            <a:ext cx="1679713" cy="2308324"/>
          </a:xfrm>
          <a:prstGeom prst="rect">
            <a:avLst/>
          </a:prstGeom>
          <a:noFill/>
        </p:spPr>
        <p:txBody>
          <a:bodyPr wrap="square" rtlCol="0">
            <a:spAutoFit/>
          </a:bodyPr>
          <a:lstStyle/>
          <a:p>
            <a:r>
              <a:rPr lang="en-US" dirty="0" smtClean="0"/>
              <a:t>Blue = Middle Oconee </a:t>
            </a:r>
            <a:r>
              <a:rPr lang="en-US" dirty="0" err="1" smtClean="0"/>
              <a:t>tribs</a:t>
            </a:r>
            <a:endParaRPr lang="en-US" dirty="0"/>
          </a:p>
          <a:p>
            <a:endParaRPr lang="en-US" dirty="0" smtClean="0"/>
          </a:p>
          <a:p>
            <a:r>
              <a:rPr lang="en-US" dirty="0" smtClean="0"/>
              <a:t>Yellow= North Oconee </a:t>
            </a:r>
            <a:r>
              <a:rPr lang="en-US" dirty="0" err="1" smtClean="0"/>
              <a:t>Tribs</a:t>
            </a:r>
            <a:endParaRPr lang="en-US" dirty="0" smtClean="0"/>
          </a:p>
          <a:p>
            <a:endParaRPr lang="en-US" dirty="0"/>
          </a:p>
          <a:p>
            <a:r>
              <a:rPr lang="en-US" dirty="0" smtClean="0"/>
              <a:t>Green=Oconee </a:t>
            </a:r>
            <a:r>
              <a:rPr lang="en-US" dirty="0" err="1" smtClean="0"/>
              <a:t>Tribs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750" y="812341"/>
            <a:ext cx="8370694" cy="5983357"/>
          </a:xfrm>
          <a:prstGeom prst="rect">
            <a:avLst/>
          </a:prstGeom>
        </p:spPr>
      </p:pic>
    </p:spTree>
    <p:extLst>
      <p:ext uri="{BB962C8B-B14F-4D97-AF65-F5344CB8AC3E}">
        <p14:creationId xmlns:p14="http://schemas.microsoft.com/office/powerpoint/2010/main" val="3369106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2093</TotalTime>
  <Words>1422</Words>
  <Application>Microsoft Office PowerPoint</Application>
  <PresentationFormat>Widescreen</PresentationFormat>
  <Paragraphs>127</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Long-term trends in the Upper Oconee Watershed using UOWN’s citizen-science data  Phillip Bumpers1, David Manning1, Reid Brown1, Amy Rosemond2, Bruno Giri1  1The Upper Oconee Watershed Network 2Odum School of Ecology, University of Georgia</vt:lpstr>
      <vt:lpstr>Thanks to the thousands of volunteers…</vt:lpstr>
      <vt:lpstr>Athens-Clarke County is a growing urban center </vt:lpstr>
      <vt:lpstr>PowerPoint Presentation</vt:lpstr>
      <vt:lpstr>UOWN collecting data since 2001</vt:lpstr>
      <vt:lpstr>PowerPoint Presentation</vt:lpstr>
      <vt:lpstr>Chemical spill negatively impacted Trail Cr</vt:lpstr>
      <vt:lpstr>PowerPoint Presentation</vt:lpstr>
      <vt:lpstr>Long-term trends in ACC streams</vt:lpstr>
      <vt:lpstr>Long-term trends in ACC streams</vt:lpstr>
      <vt:lpstr>Long-term trends in ACC streams</vt:lpstr>
      <vt:lpstr>Summary</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Oconee Watershed Network (UOWN) stream in Athens-Clarke County</dc:title>
  <dc:creator>Phillip Martin Bumpers</dc:creator>
  <cp:lastModifiedBy>Phillip Martin Bumpers</cp:lastModifiedBy>
  <cp:revision>123</cp:revision>
  <dcterms:created xsi:type="dcterms:W3CDTF">2016-03-17T18:34:26Z</dcterms:created>
  <dcterms:modified xsi:type="dcterms:W3CDTF">2016-09-29T18:33:36Z</dcterms:modified>
</cp:coreProperties>
</file>