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notesMasterIdLst>
    <p:notesMasterId r:id="rId10"/>
  </p:notesMasterIdLst>
  <p:handoutMasterIdLst>
    <p:handoutMasterId r:id="rId11"/>
  </p:handoutMasterIdLst>
  <p:sldIdLst>
    <p:sldId id="265" r:id="rId2"/>
    <p:sldId id="266" r:id="rId3"/>
    <p:sldId id="259" r:id="rId4"/>
    <p:sldId id="264" r:id="rId5"/>
    <p:sldId id="258" r:id="rId6"/>
    <p:sldId id="263" r:id="rId7"/>
    <p:sldId id="260" r:id="rId8"/>
    <p:sldId id="261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EF5A0B-CF82-45E6-90FD-D18E573F0C1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5CF388-C942-4CDF-A34D-A12D98E1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6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DB8F8-598C-4D81-8918-5E50AE2F8B8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2AC8CF-D5A5-41BE-956E-3D14E56B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AC8CF-D5A5-41BE-956E-3D14E56B41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AC8CF-D5A5-41BE-956E-3D14E56B41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87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**SLOW</a:t>
            </a:r>
            <a:r>
              <a:rPr lang="en-US" baseline="0" dirty="0"/>
              <a:t> DOWN**</a:t>
            </a:r>
          </a:p>
          <a:p>
            <a:endParaRPr lang="en-US" baseline="0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Conductivity per se may not be responsible for biotic impairment, but conductivity is correlated with numerous potential stressors (e.g., Sterling et al. 2016).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•Alternatively, occasional spikes in conductivity (unobserved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baseflowsampling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may be an acute rather than chronic stressor.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AC8CF-D5A5-41BE-956E-3D14E56B41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6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44E1-F047-410D-9F37-8DB93A2A21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02C-BCFD-4031-A3AE-4D31534C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20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44E1-F047-410D-9F37-8DB93A2A21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02C-BCFD-4031-A3AE-4D31534C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8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44E1-F047-410D-9F37-8DB93A2A21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02C-BCFD-4031-A3AE-4D31534C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5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44E1-F047-410D-9F37-8DB93A2A21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02C-BCFD-4031-A3AE-4D31534C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1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44E1-F047-410D-9F37-8DB93A2A21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02C-BCFD-4031-A3AE-4D31534C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85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44E1-F047-410D-9F37-8DB93A2A21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02C-BCFD-4031-A3AE-4D31534C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44E1-F047-410D-9F37-8DB93A2A21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02C-BCFD-4031-A3AE-4D31534C9D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7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44E1-F047-410D-9F37-8DB93A2A21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02C-BCFD-4031-A3AE-4D31534C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4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44E1-F047-410D-9F37-8DB93A2A21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02C-BCFD-4031-A3AE-4D31534C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57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44E1-F047-410D-9F37-8DB93A2A21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02C-BCFD-4031-A3AE-4D31534C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84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64A44E1-F047-410D-9F37-8DB93A2A21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02C-BCFD-4031-A3AE-4D31534C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64A44E1-F047-410D-9F37-8DB93A2A21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768D02C-BCFD-4031-A3AE-4D31534C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1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227" y="1597446"/>
            <a:ext cx="9243151" cy="2435218"/>
          </a:xfrm>
        </p:spPr>
        <p:txBody>
          <a:bodyPr>
            <a:noAutofit/>
          </a:bodyPr>
          <a:lstStyle/>
          <a:p>
            <a:r>
              <a:rPr lang="en-US" dirty="0"/>
              <a:t>Connecting conductivity and macroinvertebrate response to inform watershed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1" y="4032664"/>
            <a:ext cx="10993549" cy="1851300"/>
          </a:xfrm>
          <a:noFill/>
          <a:effectLst>
            <a:softEdge rad="31750"/>
          </a:effectLst>
        </p:spPr>
        <p:txBody>
          <a:bodyPr anchor="ctr">
            <a:normAutofit/>
          </a:bodyPr>
          <a:lstStyle/>
          <a:p>
            <a:r>
              <a:rPr lang="en-US" dirty="0"/>
              <a:t>Emily M. Johnson, Phillip M. Bumpers, Seth J. Wenger, Amy D. Rosemond, John K. Spencer</a:t>
            </a:r>
          </a:p>
          <a:p>
            <a:r>
              <a:rPr lang="en-US" baseline="30000" dirty="0"/>
              <a:t> </a:t>
            </a:r>
            <a:endParaRPr lang="en-US" dirty="0"/>
          </a:p>
          <a:p>
            <a:r>
              <a:rPr lang="en-US" dirty="0"/>
              <a:t>Odum School of Ecology, University of Georgia, Athens, GA 30606</a:t>
            </a:r>
          </a:p>
        </p:txBody>
      </p:sp>
    </p:spTree>
    <p:extLst>
      <p:ext uri="{BB962C8B-B14F-4D97-AF65-F5344CB8AC3E}">
        <p14:creationId xmlns:p14="http://schemas.microsoft.com/office/powerpoint/2010/main" val="171830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22024" y="1839817"/>
            <a:ext cx="3701668" cy="2857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60" y="4842741"/>
            <a:ext cx="2938495" cy="1958997"/>
          </a:xfrm>
        </p:spPr>
      </p:pic>
      <p:grpSp>
        <p:nvGrpSpPr>
          <p:cNvPr id="26" name="Group 25"/>
          <p:cNvGrpSpPr/>
          <p:nvPr/>
        </p:nvGrpSpPr>
        <p:grpSpPr>
          <a:xfrm>
            <a:off x="510675" y="4842741"/>
            <a:ext cx="5556301" cy="1960580"/>
            <a:chOff x="561733" y="4842741"/>
            <a:chExt cx="5556301" cy="196058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6095" y="4842741"/>
              <a:ext cx="2941939" cy="19588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733" y="4842742"/>
              <a:ext cx="2620047" cy="196057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409987" y="1839817"/>
            <a:ext cx="3515184" cy="2857030"/>
            <a:chOff x="318977" y="1453482"/>
            <a:chExt cx="3515184" cy="3295763"/>
          </a:xfrm>
        </p:grpSpPr>
        <p:grpSp>
          <p:nvGrpSpPr>
            <p:cNvPr id="13" name="Group 12"/>
            <p:cNvGrpSpPr/>
            <p:nvPr/>
          </p:nvGrpSpPr>
          <p:grpSpPr>
            <a:xfrm>
              <a:off x="318977" y="1453482"/>
              <a:ext cx="3515184" cy="3295763"/>
              <a:chOff x="6008464" y="973323"/>
              <a:chExt cx="2098852" cy="217141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/>
              <a:srcRect l="62866" t="56271" r="20844" b="15202"/>
              <a:stretch/>
            </p:blipFill>
            <p:spPr>
              <a:xfrm rot="16200000">
                <a:off x="6271342" y="998057"/>
                <a:ext cx="1849821" cy="182212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/>
              <a:srcRect l="3572" t="56279" r="92900" b="17260"/>
              <a:stretch/>
            </p:blipFill>
            <p:spPr>
              <a:xfrm rot="16200000">
                <a:off x="6929992" y="2099350"/>
                <a:ext cx="400585" cy="169018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/>
              <a:srcRect l="62866" t="18530" r="20844" b="76354"/>
              <a:stretch/>
            </p:blipFill>
            <p:spPr>
              <a:xfrm rot="16200000">
                <a:off x="5246925" y="1734862"/>
                <a:ext cx="1849821" cy="326744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0" name="TextBox 19"/>
            <p:cNvSpPr txBox="1"/>
            <p:nvPr/>
          </p:nvSpPr>
          <p:spPr>
            <a:xfrm rot="16200000">
              <a:off x="-958568" y="2871507"/>
              <a:ext cx="317233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Conductivity (</a:t>
              </a:r>
              <a:r>
                <a:rPr lang="en-US" dirty="0" err="1"/>
                <a:t>uS</a:t>
              </a:r>
              <a:r>
                <a:rPr lang="en-US" dirty="0"/>
                <a:t>/cm)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27362" y="1854141"/>
            <a:ext cx="3755492" cy="2857754"/>
            <a:chOff x="6382079" y="1244718"/>
            <a:chExt cx="3755492" cy="3342493"/>
          </a:xfrm>
        </p:grpSpPr>
        <p:grpSp>
          <p:nvGrpSpPr>
            <p:cNvPr id="8" name="Group 7"/>
            <p:cNvGrpSpPr/>
            <p:nvPr/>
          </p:nvGrpSpPr>
          <p:grpSpPr>
            <a:xfrm>
              <a:off x="6382079" y="1244718"/>
              <a:ext cx="3755492" cy="3342493"/>
              <a:chOff x="2723270" y="1473584"/>
              <a:chExt cx="2444208" cy="170081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6"/>
              <a:srcRect l="22232" t="21545" r="57925" b="57250"/>
              <a:stretch/>
            </p:blipFill>
            <p:spPr>
              <a:xfrm>
                <a:off x="2723270" y="1473584"/>
                <a:ext cx="2444208" cy="146931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/>
              <a:srcRect l="22232" t="81893" r="57925" b="12776"/>
              <a:stretch/>
            </p:blipFill>
            <p:spPr>
              <a:xfrm>
                <a:off x="2723270" y="2804968"/>
                <a:ext cx="2444208" cy="369430"/>
              </a:xfrm>
              <a:prstGeom prst="rect">
                <a:avLst/>
              </a:prstGeom>
            </p:spPr>
          </p:pic>
        </p:grpSp>
        <p:sp>
          <p:nvSpPr>
            <p:cNvPr id="3" name="TextBox 2"/>
            <p:cNvSpPr txBox="1"/>
            <p:nvPr/>
          </p:nvSpPr>
          <p:spPr>
            <a:xfrm rot="16200000">
              <a:off x="5819375" y="2671133"/>
              <a:ext cx="20822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# of Species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85140" y="4137634"/>
              <a:ext cx="2952431" cy="4319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Conductivity (</a:t>
              </a:r>
              <a:r>
                <a:rPr lang="en-US" dirty="0" err="1"/>
                <a:t>uS</a:t>
              </a:r>
              <a:r>
                <a:rPr lang="en-US" dirty="0"/>
                <a:t>/cm)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545207" y="4560793"/>
            <a:ext cx="16896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dvTTa9103878"/>
              </a:rPr>
              <a:t>From </a:t>
            </a:r>
            <a:r>
              <a:rPr lang="en-US" sz="800" dirty="0" err="1">
                <a:latin typeface="AdvTTa9103878"/>
              </a:rPr>
              <a:t>Hett</a:t>
            </a:r>
            <a:r>
              <a:rPr lang="en-US" sz="800" dirty="0">
                <a:latin typeface="AdvTTa9103878"/>
              </a:rPr>
              <a:t> et al., 2004</a:t>
            </a:r>
            <a:endParaRPr lang="en-US" sz="800" dirty="0"/>
          </a:p>
        </p:txBody>
      </p:sp>
      <p:sp>
        <p:nvSpPr>
          <p:cNvPr id="22" name="Rectangle 21"/>
          <p:cNvSpPr/>
          <p:nvPr/>
        </p:nvSpPr>
        <p:spPr>
          <a:xfrm>
            <a:off x="9225054" y="4604173"/>
            <a:ext cx="16896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dvTTa9103878"/>
              </a:rPr>
              <a:t>From Johnson et al., 2003</a:t>
            </a:r>
            <a:endParaRPr lang="en-US" sz="800" dirty="0"/>
          </a:p>
        </p:txBody>
      </p:sp>
      <p:sp>
        <p:nvSpPr>
          <p:cNvPr id="24" name="Title 1"/>
          <p:cNvSpPr txBox="1">
            <a:spLocks/>
          </p:cNvSpPr>
          <p:nvPr/>
        </p:nvSpPr>
        <p:spPr bwMode="black">
          <a:xfrm>
            <a:off x="654586" y="435882"/>
            <a:ext cx="108828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Conductivity, Biota, and Stream health</a:t>
            </a:r>
          </a:p>
        </p:txBody>
      </p:sp>
    </p:spTree>
    <p:extLst>
      <p:ext uri="{BB962C8B-B14F-4D97-AF65-F5344CB8AC3E}">
        <p14:creationId xmlns:p14="http://schemas.microsoft.com/office/powerpoint/2010/main" val="59983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911" y="313075"/>
            <a:ext cx="6075643" cy="1268861"/>
          </a:xfrm>
        </p:spPr>
        <p:txBody>
          <a:bodyPr/>
          <a:lstStyle/>
          <a:p>
            <a:r>
              <a:rPr lang="en-US" dirty="0"/>
              <a:t>Macroinvertebrates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49353"/>
            <a:ext cx="10565523" cy="4351338"/>
          </a:xfrm>
          <a:noFill/>
          <a:effectLst>
            <a:softEdge rad="31750"/>
          </a:effectLst>
        </p:spPr>
        <p:txBody>
          <a:bodyPr anchor="ctr">
            <a:normAutofit/>
          </a:bodyPr>
          <a:lstStyle/>
          <a:p>
            <a:r>
              <a:rPr lang="en-US" sz="2400" dirty="0"/>
              <a:t>Critical link in stream food webs</a:t>
            </a:r>
          </a:p>
          <a:p>
            <a:pPr lvl="1"/>
            <a:r>
              <a:rPr lang="en-US" sz="2000" dirty="0"/>
              <a:t>Break down leaves, wood, etc.</a:t>
            </a:r>
          </a:p>
          <a:p>
            <a:pPr lvl="1"/>
            <a:r>
              <a:rPr lang="en-US" sz="2000" dirty="0"/>
              <a:t>Prey for larger predators</a:t>
            </a:r>
          </a:p>
          <a:p>
            <a:r>
              <a:rPr lang="en-US" sz="2400" dirty="0"/>
              <a:t>Indicators of pollution</a:t>
            </a:r>
          </a:p>
          <a:p>
            <a:pPr lvl="1"/>
            <a:r>
              <a:rPr lang="en-US" sz="2000" dirty="0"/>
              <a:t>Sensitive taxa</a:t>
            </a:r>
          </a:p>
          <a:p>
            <a:r>
              <a:rPr lang="en-US" sz="2400" dirty="0"/>
              <a:t>Conductivity affects physiology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18093" y="365125"/>
            <a:ext cx="4085631" cy="6075208"/>
            <a:chOff x="7373344" y="558966"/>
            <a:chExt cx="3525657" cy="5830760"/>
          </a:xfrm>
        </p:grpSpPr>
        <p:grpSp>
          <p:nvGrpSpPr>
            <p:cNvPr id="34" name="Group 33"/>
            <p:cNvGrpSpPr/>
            <p:nvPr/>
          </p:nvGrpSpPr>
          <p:grpSpPr>
            <a:xfrm>
              <a:off x="8018710" y="2297326"/>
              <a:ext cx="2479726" cy="3503105"/>
              <a:chOff x="8670830" y="2207704"/>
              <a:chExt cx="2479726" cy="350310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8" b="89888" l="3704" r="97884">
                            <a14:foregroundMark x1="56614" y1="18352" x2="56614" y2="18352"/>
                            <a14:foregroundMark x1="44974" y1="20974" x2="44974" y2="20974"/>
                            <a14:foregroundMark x1="60847" y1="22472" x2="60847" y2="22472"/>
                            <a14:foregroundMark x1="53439" y1="37828" x2="53439" y2="37828"/>
                            <a14:foregroundMark x1="53968" y1="38202" x2="53968" y2="38202"/>
                            <a14:foregroundMark x1="30688" y1="28839" x2="30688" y2="28839"/>
                            <a14:foregroundMark x1="20635" y1="28090" x2="20635" y2="28090"/>
                            <a14:foregroundMark x1="82011" y1="27341" x2="82011" y2="27341"/>
                            <a14:foregroundMark x1="87831" y1="14981" x2="87831" y2="14981"/>
                            <a14:foregroundMark x1="20106" y1="13483" x2="20106" y2="13483"/>
                            <a14:foregroundMark x1="74603" y1="46816" x2="74603" y2="46816"/>
                            <a14:foregroundMark x1="21693" y1="43820" x2="21693" y2="43820"/>
                            <a14:foregroundMark x1="42857" y1="64045" x2="42857" y2="64045"/>
                            <a14:foregroundMark x1="58201" y1="64794" x2="58201" y2="64794"/>
                            <a14:foregroundMark x1="58730" y1="62547" x2="58730" y2="62547"/>
                            <a14:foregroundMark x1="58730" y1="60300" x2="58730" y2="60300"/>
                            <a14:foregroundMark x1="58201" y1="69663" x2="58201" y2="69663"/>
                            <a14:foregroundMark x1="57672" y1="68165" x2="57672" y2="68165"/>
                            <a14:foregroundMark x1="58201" y1="66667" x2="58201" y2="66667"/>
                            <a14:foregroundMark x1="58201" y1="73034" x2="58201" y2="73034"/>
                            <a14:foregroundMark x1="58201" y1="71536" x2="58201" y2="71536"/>
                            <a14:foregroundMark x1="58201" y1="76404" x2="58201" y2="76404"/>
                            <a14:foregroundMark x1="58730" y1="79401" x2="58730" y2="79401"/>
                            <a14:foregroundMark x1="58201" y1="78277" x2="58201" y2="78277"/>
                            <a14:foregroundMark x1="53968" y1="81648" x2="53968" y2="81648"/>
                            <a14:foregroundMark x1="46032" y1="81273" x2="46032" y2="81273"/>
                            <a14:foregroundMark x1="42857" y1="78277" x2="42857" y2="78277"/>
                            <a14:foregroundMark x1="42328" y1="76404" x2="42328" y2="76404"/>
                            <a14:foregroundMark x1="42328" y1="74532" x2="42328" y2="74532"/>
                            <a14:foregroundMark x1="42328" y1="73408" x2="42328" y2="73408"/>
                            <a14:foregroundMark x1="42857" y1="60300" x2="42857" y2="60300"/>
                            <a14:foregroundMark x1="42857" y1="62547" x2="42857" y2="62547"/>
                            <a14:foregroundMark x1="43386" y1="66667" x2="43386" y2="66667"/>
                            <a14:foregroundMark x1="43386" y1="68914" x2="43386" y2="68914"/>
                            <a14:foregroundMark x1="43386" y1="71536" x2="43386" y2="71536"/>
                            <a14:foregroundMark x1="43915" y1="74157" x2="43915" y2="74157"/>
                            <a14:foregroundMark x1="43386" y1="76030" x2="43386" y2="760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0830" y="2207704"/>
                <a:ext cx="2479726" cy="3503105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8947628" y="2690651"/>
                <a:ext cx="1944772" cy="1262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Conductivity</a:t>
                </a:r>
              </a:p>
              <a:p>
                <a:pPr algn="ctr"/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??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373344" y="558966"/>
              <a:ext cx="3525657" cy="2208503"/>
              <a:chOff x="7991329" y="283492"/>
              <a:chExt cx="3525657" cy="220850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74" b="97630" l="3261" r="95652">
                            <a14:foregroundMark x1="58696" y1="39810" x2="58696" y2="39810"/>
                            <a14:foregroundMark x1="41304" y1="44550" x2="41304" y2="44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7447">
                <a:off x="10924227" y="1103551"/>
                <a:ext cx="592759" cy="135948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65" b="90354" l="6742" r="98596">
                            <a14:foregroundMark x1="23876" y1="24437" x2="23876" y2="24437"/>
                            <a14:foregroundMark x1="25562" y1="24437" x2="25562" y2="24437"/>
                            <a14:foregroundMark x1="50843" y1="19614" x2="50843" y2="19614"/>
                            <a14:foregroundMark x1="88764" y1="42765" x2="88764" y2="42765"/>
                            <a14:foregroundMark x1="92416" y1="45016" x2="92416" y2="45016"/>
                            <a14:foregroundMark x1="7303" y1="27331" x2="7303" y2="27331"/>
                            <a14:foregroundMark x1="37921" y1="5466" x2="37921" y2="54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1329" y="1203901"/>
                <a:ext cx="1085088" cy="94792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2994" l="9938" r="89441">
                            <a14:foregroundMark x1="29193" y1="11783" x2="29193" y2="11783"/>
                            <a14:foregroundMark x1="36025" y1="8280" x2="36025" y2="8280"/>
                            <a14:foregroundMark x1="29814" y1="14331" x2="29814" y2="14331"/>
                            <a14:foregroundMark x1="26708" y1="17516" x2="26708" y2="17516"/>
                            <a14:foregroundMark x1="19876" y1="20382" x2="19876" y2="20382"/>
                            <a14:foregroundMark x1="13043" y1="27707" x2="13043" y2="27707"/>
                            <a14:foregroundMark x1="19255" y1="27707" x2="19255" y2="27707"/>
                            <a14:foregroundMark x1="24224" y1="30892" x2="24224" y2="30892"/>
                            <a14:foregroundMark x1="12422" y1="31210" x2="12422" y2="31210"/>
                            <a14:foregroundMark x1="22360" y1="37898" x2="22360" y2="37898"/>
                            <a14:foregroundMark x1="27950" y1="38217" x2="27950" y2="38217"/>
                            <a14:foregroundMark x1="29814" y1="34713" x2="29814" y2="34713"/>
                            <a14:foregroundMark x1="16149" y1="40764" x2="16149" y2="40764"/>
                            <a14:foregroundMark x1="31677" y1="45541" x2="31677" y2="45541"/>
                            <a14:foregroundMark x1="17391" y1="47452" x2="17391" y2="47452"/>
                            <a14:foregroundMark x1="21739" y1="48408" x2="21739" y2="48408"/>
                            <a14:foregroundMark x1="34161" y1="50000" x2="34161" y2="50000"/>
                            <a14:foregroundMark x1="33540" y1="48408" x2="33540" y2="48408"/>
                            <a14:foregroundMark x1="24224" y1="53185" x2="24224" y2="53185"/>
                            <a14:foregroundMark x1="39130" y1="60510" x2="39130" y2="60510"/>
                            <a14:foregroundMark x1="47826" y1="59873" x2="47826" y2="59873"/>
                            <a14:foregroundMark x1="42857" y1="57325" x2="42857" y2="57325"/>
                            <a14:foregroundMark x1="33540" y1="60510" x2="33540" y2="60510"/>
                            <a14:foregroundMark x1="43478" y1="67197" x2="43478" y2="67197"/>
                            <a14:foregroundMark x1="34783" y1="64650" x2="34783" y2="64650"/>
                            <a14:foregroundMark x1="52174" y1="64650" x2="52174" y2="64650"/>
                            <a14:foregroundMark x1="59627" y1="64013" x2="59627" y2="64013"/>
                            <a14:foregroundMark x1="55280" y1="68790" x2="55280" y2="68790"/>
                            <a14:foregroundMark x1="47205" y1="71975" x2="47205" y2="71975"/>
                            <a14:foregroundMark x1="61491" y1="72930" x2="61491" y2="72930"/>
                            <a14:foregroundMark x1="63975" y1="79618" x2="63975" y2="79618"/>
                            <a14:foregroundMark x1="80745" y1="85669" x2="80745" y2="856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9293" y="997136"/>
                <a:ext cx="553176" cy="107886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0000" b="90000" l="10000" r="90000">
                            <a14:foregroundMark x1="64542" y1="34826" x2="64542" y2="34826"/>
                            <a14:foregroundMark x1="58566" y1="44776" x2="58566" y2="44776"/>
                            <a14:foregroundMark x1="52988" y1="47761" x2="52988" y2="47761"/>
                            <a14:foregroundMark x1="47012" y1="52239" x2="47012" y2="52239"/>
                            <a14:foregroundMark x1="41833" y1="57711" x2="41833" y2="57711"/>
                            <a14:foregroundMark x1="35060" y1="67662" x2="35060" y2="67662"/>
                            <a14:foregroundMark x1="27490" y1="74129" x2="27490" y2="74129"/>
                            <a14:foregroundMark x1="21116" y1="73134" x2="21116" y2="73134"/>
                            <a14:foregroundMark x1="85259" y1="19900" x2="85259" y2="19900"/>
                            <a14:foregroundMark x1="75697" y1="29353" x2="75697" y2="29353"/>
                            <a14:foregroundMark x1="67729" y1="31343" x2="67729" y2="31343"/>
                            <a14:foregroundMark x1="79283" y1="28856" x2="79283" y2="288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6824" y="360421"/>
                <a:ext cx="1222727" cy="979156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360" b="98201" l="4286" r="100000">
                            <a14:foregroundMark x1="52857" y1="28058" x2="52857" y2="28058"/>
                            <a14:foregroundMark x1="58571" y1="21583" x2="58571" y2="21583"/>
                            <a14:foregroundMark x1="31429" y1="14748" x2="31429" y2="19784"/>
                            <a14:foregroundMark x1="44286" y1="13669" x2="44286" y2="13669"/>
                            <a14:foregroundMark x1="45714" y1="39568" x2="45714" y2="39568"/>
                            <a14:foregroundMark x1="64286" y1="40647" x2="64286" y2="40647"/>
                            <a14:foregroundMark x1="52857" y1="44604" x2="52857" y2="44604"/>
                            <a14:foregroundMark x1="61429" y1="45324" x2="61429" y2="45324"/>
                            <a14:foregroundMark x1="31429" y1="25540" x2="31429" y2="25540"/>
                            <a14:foregroundMark x1="21429" y1="19784" x2="21429" y2="19784"/>
                            <a14:foregroundMark x1="15714" y1="15108" x2="15714" y2="15108"/>
                            <a14:foregroundMark x1="25714" y1="4676" x2="25714" y2="4676"/>
                            <a14:foregroundMark x1="57143" y1="66547" x2="57143" y2="66547"/>
                            <a14:foregroundMark x1="67143" y1="91727" x2="67143" y2="91727"/>
                            <a14:foregroundMark x1="75714" y1="87050" x2="77143" y2="85971"/>
                            <a14:foregroundMark x1="81429" y1="83813" x2="81429" y2="83813"/>
                            <a14:foregroundMark x1="72857" y1="79137" x2="72857" y2="79137"/>
                            <a14:foregroundMark x1="32857" y1="79856" x2="32857" y2="79856"/>
                            <a14:foregroundMark x1="54286" y1="88489" x2="54286" y2="88489"/>
                            <a14:foregroundMark x1="38571" y1="94245" x2="38571" y2="94245"/>
                            <a14:foregroundMark x1="45714" y1="97842" x2="45714" y2="97842"/>
                            <a14:backgroundMark x1="84286" y1="95324" x2="84286" y2="95324"/>
                            <a14:backgroundMark x1="11429" y1="10791" x2="11429" y2="107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08915">
                <a:off x="10512383" y="283492"/>
                <a:ext cx="284530" cy="112999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897" b="90086" l="2381" r="94048">
                            <a14:foregroundMark x1="92857" y1="27586" x2="92857" y2="27586"/>
                            <a14:foregroundMark x1="2381" y1="25431" x2="2381" y2="25431"/>
                            <a14:foregroundMark x1="5952" y1="27586" x2="5952" y2="27586"/>
                            <a14:foregroundMark x1="11905" y1="29741" x2="11905" y2="29741"/>
                            <a14:foregroundMark x1="15476" y1="44397" x2="15476" y2="44397"/>
                            <a14:foregroundMark x1="9524" y1="44828" x2="9524" y2="44828"/>
                            <a14:foregroundMark x1="20238" y1="57759" x2="20238" y2="57759"/>
                            <a14:foregroundMark x1="13095" y1="61207" x2="13095" y2="61207"/>
                            <a14:foregroundMark x1="13095" y1="62931" x2="13095" y2="62931"/>
                            <a14:foregroundMark x1="17857" y1="60776" x2="17857" y2="60776"/>
                            <a14:foregroundMark x1="9524" y1="64655" x2="9524" y2="64655"/>
                            <a14:foregroundMark x1="7143" y1="66810" x2="7143" y2="66810"/>
                            <a14:foregroundMark x1="80952" y1="44828" x2="80952" y2="44828"/>
                            <a14:foregroundMark x1="84524" y1="44397" x2="84524" y2="44397"/>
                            <a14:foregroundMark x1="89286" y1="46121" x2="89286" y2="46121"/>
                            <a14:foregroundMark x1="95238" y1="46983" x2="95238" y2="46983"/>
                            <a14:foregroundMark x1="79762" y1="61638" x2="79762" y2="61638"/>
                            <a14:foregroundMark x1="75000" y1="59483" x2="75000" y2="59483"/>
                            <a14:foregroundMark x1="85714" y1="65086" x2="85714" y2="65086"/>
                            <a14:foregroundMark x1="90476" y1="66379" x2="90476" y2="66379"/>
                            <a14:foregroundMark x1="60714" y1="83621" x2="60714" y2="83621"/>
                            <a14:foregroundMark x1="57143" y1="74138" x2="57143" y2="74138"/>
                            <a14:foregroundMark x1="63095" y1="85776" x2="63095" y2="85776"/>
                            <a14:foregroundMark x1="35714" y1="77586" x2="35714" y2="77586"/>
                            <a14:foregroundMark x1="34524" y1="81466" x2="34524" y2="81466"/>
                            <a14:foregroundMark x1="32143" y1="86638" x2="32143" y2="86638"/>
                            <a14:foregroundMark x1="30952" y1="90517" x2="30952" y2="90517"/>
                            <a14:foregroundMark x1="41667" y1="40086" x2="41667" y2="40086"/>
                            <a14:foregroundMark x1="75000" y1="6897" x2="75000" y2="6897"/>
                            <a14:foregroundMark x1="67857" y1="12500" x2="67857" y2="12500"/>
                            <a14:foregroundMark x1="64286" y1="15086" x2="64286" y2="15086"/>
                            <a14:foregroundMark x1="61905" y1="16810" x2="61905" y2="16810"/>
                            <a14:foregroundMark x1="59524" y1="20690" x2="59524" y2="20690"/>
                            <a14:foregroundMark x1="70238" y1="10345" x2="70238" y2="10345"/>
                            <a14:foregroundMark x1="28571" y1="13362" x2="28571" y2="13362"/>
                            <a14:foregroundMark x1="26190" y1="10776" x2="26190" y2="10776"/>
                            <a14:foregroundMark x1="22619" y1="9052" x2="22619" y2="9052"/>
                            <a14:foregroundMark x1="26190" y1="11638" x2="26190" y2="11638"/>
                            <a14:foregroundMark x1="30952" y1="15948" x2="30952" y2="15948"/>
                            <a14:foregroundMark x1="30952" y1="15086" x2="30952" y2="15086"/>
                            <a14:foregroundMark x1="65476" y1="13793" x2="65476" y2="13793"/>
                            <a14:foregroundMark x1="69048" y1="11638" x2="69048" y2="11638"/>
                            <a14:foregroundMark x1="71429" y1="8621" x2="71429" y2="8621"/>
                            <a14:foregroundMark x1="21429" y1="7759" x2="21429" y2="7759"/>
                            <a14:foregroundMark x1="19048" y1="7328" x2="19048" y2="7328"/>
                            <a14:foregroundMark x1="72619" y1="8190" x2="72619" y2="8190"/>
                            <a14:foregroundMark x1="71429" y1="9914" x2="71429" y2="9914"/>
                            <a14:foregroundMark x1="61905" y1="17672" x2="61905" y2="17672"/>
                            <a14:foregroundMark x1="63095" y1="15517" x2="63095" y2="1551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04007">
                <a:off x="9408213" y="946935"/>
                <a:ext cx="559418" cy="1545060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7758065" y="5148660"/>
              <a:ext cx="2604855" cy="1241066"/>
              <a:chOff x="8161648" y="622317"/>
              <a:chExt cx="2604855" cy="124106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2994" l="9938" r="89441">
                            <a14:foregroundMark x1="29193" y1="11783" x2="29193" y2="11783"/>
                            <a14:foregroundMark x1="36025" y1="8280" x2="36025" y2="8280"/>
                            <a14:foregroundMark x1="29814" y1="14331" x2="29814" y2="14331"/>
                            <a14:foregroundMark x1="26708" y1="17516" x2="26708" y2="17516"/>
                            <a14:foregroundMark x1="19876" y1="20382" x2="19876" y2="20382"/>
                            <a14:foregroundMark x1="13043" y1="27707" x2="13043" y2="27707"/>
                            <a14:foregroundMark x1="19255" y1="27707" x2="19255" y2="27707"/>
                            <a14:foregroundMark x1="24224" y1="30892" x2="24224" y2="30892"/>
                            <a14:foregroundMark x1="12422" y1="31210" x2="12422" y2="31210"/>
                            <a14:foregroundMark x1="22360" y1="37898" x2="22360" y2="37898"/>
                            <a14:foregroundMark x1="27950" y1="38217" x2="27950" y2="38217"/>
                            <a14:foregroundMark x1="29814" y1="34713" x2="29814" y2="34713"/>
                            <a14:foregroundMark x1="16149" y1="40764" x2="16149" y2="40764"/>
                            <a14:foregroundMark x1="31677" y1="45541" x2="31677" y2="45541"/>
                            <a14:foregroundMark x1="17391" y1="47452" x2="17391" y2="47452"/>
                            <a14:foregroundMark x1="21739" y1="48408" x2="21739" y2="48408"/>
                            <a14:foregroundMark x1="34161" y1="50000" x2="34161" y2="50000"/>
                            <a14:foregroundMark x1="33540" y1="48408" x2="33540" y2="48408"/>
                            <a14:foregroundMark x1="24224" y1="53185" x2="24224" y2="53185"/>
                            <a14:foregroundMark x1="39130" y1="60510" x2="39130" y2="60510"/>
                            <a14:foregroundMark x1="47826" y1="59873" x2="47826" y2="59873"/>
                            <a14:foregroundMark x1="42857" y1="57325" x2="42857" y2="57325"/>
                            <a14:foregroundMark x1="33540" y1="60510" x2="33540" y2="60510"/>
                            <a14:foregroundMark x1="43478" y1="67197" x2="43478" y2="67197"/>
                            <a14:foregroundMark x1="34783" y1="64650" x2="34783" y2="64650"/>
                            <a14:foregroundMark x1="52174" y1="64650" x2="52174" y2="64650"/>
                            <a14:foregroundMark x1="59627" y1="64013" x2="59627" y2="64013"/>
                            <a14:foregroundMark x1="55280" y1="68790" x2="55280" y2="68790"/>
                            <a14:foregroundMark x1="47205" y1="71975" x2="47205" y2="71975"/>
                            <a14:foregroundMark x1="61491" y1="72930" x2="61491" y2="72930"/>
                            <a14:foregroundMark x1="63975" y1="79618" x2="63975" y2="79618"/>
                            <a14:foregroundMark x1="80745" y1="85669" x2="80745" y2="856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1101" y="784519"/>
                <a:ext cx="553176" cy="107886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0000" b="90000" l="10000" r="90000">
                            <a14:foregroundMark x1="64542" y1="34826" x2="64542" y2="34826"/>
                            <a14:foregroundMark x1="58566" y1="44776" x2="58566" y2="44776"/>
                            <a14:foregroundMark x1="52988" y1="47761" x2="52988" y2="47761"/>
                            <a14:foregroundMark x1="47012" y1="52239" x2="47012" y2="52239"/>
                            <a14:foregroundMark x1="41833" y1="57711" x2="41833" y2="57711"/>
                            <a14:foregroundMark x1="35060" y1="67662" x2="35060" y2="67662"/>
                            <a14:foregroundMark x1="27490" y1="74129" x2="27490" y2="74129"/>
                            <a14:foregroundMark x1="21116" y1="73134" x2="21116" y2="73134"/>
                            <a14:foregroundMark x1="85259" y1="19900" x2="85259" y2="19900"/>
                            <a14:foregroundMark x1="75697" y1="29353" x2="75697" y2="29353"/>
                            <a14:foregroundMark x1="67729" y1="31343" x2="67729" y2="31343"/>
                            <a14:foregroundMark x1="79283" y1="28856" x2="79283" y2="288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1648" y="699442"/>
                <a:ext cx="1222727" cy="97915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719" b="97842" l="4286" r="90000">
                            <a14:foregroundMark x1="52857" y1="28058" x2="52857" y2="28058"/>
                            <a14:foregroundMark x1="58571" y1="21583" x2="58571" y2="21583"/>
                            <a14:foregroundMark x1="31429" y1="14748" x2="31429" y2="19784"/>
                            <a14:foregroundMark x1="44286" y1="13669" x2="44286" y2="13669"/>
                            <a14:foregroundMark x1="45714" y1="39568" x2="45714" y2="39568"/>
                            <a14:foregroundMark x1="64286" y1="40647" x2="64286" y2="40647"/>
                            <a14:foregroundMark x1="52857" y1="44604" x2="52857" y2="44604"/>
                            <a14:foregroundMark x1="61429" y1="45324" x2="61429" y2="45324"/>
                            <a14:foregroundMark x1="31429" y1="25540" x2="31429" y2="25540"/>
                            <a14:foregroundMark x1="21429" y1="19784" x2="21429" y2="19784"/>
                            <a14:foregroundMark x1="15714" y1="15108" x2="15714" y2="15108"/>
                            <a14:foregroundMark x1="25714" y1="4676" x2="25714" y2="4676"/>
                            <a14:foregroundMark x1="57143" y1="66547" x2="57143" y2="66547"/>
                            <a14:foregroundMark x1="67143" y1="91727" x2="67143" y2="91727"/>
                            <a14:foregroundMark x1="75714" y1="87050" x2="77143" y2="85971"/>
                            <a14:foregroundMark x1="81429" y1="83813" x2="81429" y2="83813"/>
                            <a14:foregroundMark x1="72857" y1="79137" x2="72857" y2="79137"/>
                            <a14:foregroundMark x1="32857" y1="79856" x2="32857" y2="79856"/>
                            <a14:foregroundMark x1="54286" y1="88489" x2="54286" y2="88489"/>
                            <a14:foregroundMark x1="38571" y1="94245" x2="38571" y2="94245"/>
                            <a14:foregroundMark x1="45714" y1="97842" x2="45714" y2="978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08915">
                <a:off x="10481973" y="622317"/>
                <a:ext cx="284530" cy="11299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386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86" y="424865"/>
            <a:ext cx="10882828" cy="1188720"/>
          </a:xfrm>
        </p:spPr>
        <p:txBody>
          <a:bodyPr anchor="ctr">
            <a:noAutofit/>
          </a:bodyPr>
          <a:lstStyle/>
          <a:p>
            <a:r>
              <a:rPr lang="en-US" dirty="0"/>
              <a:t>Conductivity- Predictive Tool for Stream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095" y="2726179"/>
            <a:ext cx="7729728" cy="3101983"/>
          </a:xfrm>
          <a:noFill/>
          <a:effectLst>
            <a:softEdge rad="31750"/>
          </a:effectLst>
        </p:spPr>
        <p:txBody>
          <a:bodyPr anchor="ctr">
            <a:noAutofit/>
          </a:bodyPr>
          <a:lstStyle/>
          <a:p>
            <a:r>
              <a:rPr lang="en-US" sz="2400" dirty="0"/>
              <a:t>What is (electrical) conductivity?</a:t>
            </a:r>
          </a:p>
          <a:p>
            <a:pPr lvl="1"/>
            <a:r>
              <a:rPr lang="en-US" sz="2000" dirty="0"/>
              <a:t>The ability of a medium to conduct an electrical current (</a:t>
            </a:r>
            <a:r>
              <a:rPr lang="en-US" sz="2000" dirty="0" err="1"/>
              <a:t>uS</a:t>
            </a:r>
            <a:r>
              <a:rPr lang="en-US" sz="2000" dirty="0"/>
              <a:t>/cm)</a:t>
            </a:r>
          </a:p>
          <a:p>
            <a:pPr lvl="1"/>
            <a:r>
              <a:rPr lang="en-US" sz="2000" dirty="0"/>
              <a:t>Measure of the total amount of dissolved ions in water</a:t>
            </a:r>
          </a:p>
          <a:p>
            <a:pPr lvl="1"/>
            <a:r>
              <a:rPr lang="en-US" sz="2000" dirty="0"/>
              <a:t>Specific Conductance (SPC) = conductivity at 25˚C</a:t>
            </a:r>
          </a:p>
          <a:p>
            <a:r>
              <a:rPr lang="en-US" sz="2400" dirty="0"/>
              <a:t>Sources</a:t>
            </a:r>
          </a:p>
          <a:p>
            <a:pPr lvl="1"/>
            <a:r>
              <a:rPr lang="en-US" sz="2000" dirty="0"/>
              <a:t>Natural (underlying geology) vs. anthropogenic (human activity)</a:t>
            </a:r>
          </a:p>
          <a:p>
            <a:r>
              <a:rPr lang="en-US" sz="2400" dirty="0"/>
              <a:t>Drivers</a:t>
            </a:r>
          </a:p>
          <a:p>
            <a:pPr lvl="1"/>
            <a:r>
              <a:rPr lang="en-US" sz="2000" dirty="0"/>
              <a:t>Conductivity driven primarily by hardness (Mg, Ca)</a:t>
            </a:r>
          </a:p>
          <a:p>
            <a:pPr lvl="1"/>
            <a:r>
              <a:rPr lang="en-US" sz="2000" dirty="0"/>
              <a:t>Also NO</a:t>
            </a:r>
            <a:r>
              <a:rPr lang="en-US" sz="2000" baseline="-25000" dirty="0"/>
              <a:t>3</a:t>
            </a:r>
            <a:r>
              <a:rPr lang="en-US" sz="2000" dirty="0"/>
              <a:t> and 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285" y="2533880"/>
            <a:ext cx="3173129" cy="32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3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092030" y="-24744"/>
            <a:ext cx="4996284" cy="6882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94" y="363486"/>
            <a:ext cx="6177764" cy="12330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Conductivity and Land-Use in Athens-Clarke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16549"/>
            <a:ext cx="5210059" cy="4200471"/>
          </a:xfrm>
          <a:noFill/>
          <a:effectLst>
            <a:softEdge rad="31750"/>
          </a:effectLst>
        </p:spPr>
        <p:txBody>
          <a:bodyPr anchor="ctr">
            <a:normAutofit/>
          </a:bodyPr>
          <a:lstStyle/>
          <a:p>
            <a:r>
              <a:rPr lang="en-US" sz="2400" dirty="0"/>
              <a:t>Diagnostic of stream impacts</a:t>
            </a:r>
          </a:p>
          <a:p>
            <a:pPr lvl="1"/>
            <a:r>
              <a:rPr lang="en-US" sz="2000" dirty="0"/>
              <a:t>Runoff inputs</a:t>
            </a:r>
          </a:p>
          <a:p>
            <a:pPr lvl="1"/>
            <a:r>
              <a:rPr lang="en-US" sz="2000" dirty="0"/>
              <a:t>Sewer leakage</a:t>
            </a:r>
          </a:p>
          <a:p>
            <a:pPr lvl="1"/>
            <a:r>
              <a:rPr lang="en-US" sz="2000" dirty="0"/>
              <a:t>Sediment inputs</a:t>
            </a:r>
          </a:p>
          <a:p>
            <a:pPr lvl="1"/>
            <a:endParaRPr lang="en-US" sz="2000" dirty="0"/>
          </a:p>
          <a:p>
            <a:r>
              <a:rPr lang="en-US" sz="2400" dirty="0"/>
              <a:t>Currently difficult to detect</a:t>
            </a:r>
          </a:p>
          <a:p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315059" y="2374221"/>
            <a:ext cx="2950964" cy="860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06043" y="3579506"/>
            <a:ext cx="2959980" cy="99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7139346" y="-24744"/>
            <a:ext cx="4883209" cy="2361072"/>
            <a:chOff x="7142002" y="4496928"/>
            <a:chExt cx="4883209" cy="2361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2002" y="4617938"/>
              <a:ext cx="4883209" cy="224006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541377" y="4496928"/>
              <a:ext cx="171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Brickyard Creek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9880928" y="4976037"/>
              <a:ext cx="38324" cy="36957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9670774" y="4976037"/>
              <a:ext cx="54441" cy="3362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139345" y="4436229"/>
            <a:ext cx="4883209" cy="2421771"/>
            <a:chOff x="7132572" y="2183377"/>
            <a:chExt cx="4883209" cy="242177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2572" y="2473589"/>
              <a:ext cx="4883209" cy="213155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541377" y="2183377"/>
              <a:ext cx="171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Tallassee Creek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11353800" y="2989507"/>
              <a:ext cx="38324" cy="36957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10295329" y="2743369"/>
              <a:ext cx="320191" cy="3413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139346" y="2189555"/>
            <a:ext cx="4883209" cy="2351133"/>
            <a:chOff x="3149985" y="472808"/>
            <a:chExt cx="4883209" cy="2351133"/>
          </a:xfrm>
        </p:grpSpPr>
        <p:grpSp>
          <p:nvGrpSpPr>
            <p:cNvPr id="38" name="Group 37"/>
            <p:cNvGrpSpPr/>
            <p:nvPr/>
          </p:nvGrpSpPr>
          <p:grpSpPr>
            <a:xfrm>
              <a:off x="3149985" y="472808"/>
              <a:ext cx="4883209" cy="2351133"/>
              <a:chOff x="7142002" y="16476"/>
              <a:chExt cx="4883209" cy="235113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2002" y="122456"/>
                <a:ext cx="4883209" cy="2245153"/>
              </a:xfrm>
              <a:custGeom>
                <a:avLst/>
                <a:gdLst>
                  <a:gd name="connsiteX0" fmla="*/ 0 w 4636009"/>
                  <a:gd name="connsiteY0" fmla="*/ 0 h 5032375"/>
                  <a:gd name="connsiteX1" fmla="*/ 4636009 w 4636009"/>
                  <a:gd name="connsiteY1" fmla="*/ 0 h 5032375"/>
                  <a:gd name="connsiteX2" fmla="*/ 4636009 w 4636009"/>
                  <a:gd name="connsiteY2" fmla="*/ 5032375 h 5032375"/>
                  <a:gd name="connsiteX3" fmla="*/ 0 w 4636009"/>
                  <a:gd name="connsiteY3" fmla="*/ 5032375 h 50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6009" h="5032375">
                    <a:moveTo>
                      <a:pt x="0" y="0"/>
                    </a:moveTo>
                    <a:lnTo>
                      <a:pt x="4636009" y="0"/>
                    </a:lnTo>
                    <a:lnTo>
                      <a:pt x="4636009" y="5032375"/>
                    </a:lnTo>
                    <a:lnTo>
                      <a:pt x="0" y="5032375"/>
                    </a:lnTo>
                    <a:close/>
                  </a:path>
                </a:pathLst>
              </a:cu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7541377" y="16476"/>
                <a:ext cx="1875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Brooklyn Creek</a:t>
                </a: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10575233" y="337799"/>
                <a:ext cx="934281" cy="338554"/>
                <a:chOff x="10575233" y="337799"/>
                <a:chExt cx="934281" cy="338554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10754143" y="337799"/>
                  <a:ext cx="755371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SPC</a:t>
                  </a:r>
                </a:p>
                <a:p>
                  <a:r>
                    <a:rPr lang="en-US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stage height</a:t>
                  </a: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0575233" y="445442"/>
                  <a:ext cx="178904" cy="0"/>
                </a:xfrm>
                <a:prstGeom prst="line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0578548" y="597842"/>
                  <a:ext cx="17890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Oval 8"/>
            <p:cNvSpPr/>
            <p:nvPr/>
          </p:nvSpPr>
          <p:spPr>
            <a:xfrm>
              <a:off x="4629362" y="1517852"/>
              <a:ext cx="1442301" cy="7729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3306043" y="4109553"/>
            <a:ext cx="2959980" cy="862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3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38685"/>
            <a:ext cx="10515600" cy="4351338"/>
          </a:xfrm>
          <a:noFill/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2400" dirty="0"/>
              <a:t>What’s already been done:</a:t>
            </a:r>
          </a:p>
          <a:p>
            <a:pPr lvl="1"/>
            <a:r>
              <a:rPr lang="en-US" sz="2000" dirty="0"/>
              <a:t>Macroinvertebrate sampling</a:t>
            </a:r>
          </a:p>
          <a:p>
            <a:pPr lvl="1"/>
            <a:r>
              <a:rPr lang="en-US" sz="2000" dirty="0"/>
              <a:t>Conductivity monitoring</a:t>
            </a:r>
          </a:p>
          <a:p>
            <a:pPr lvl="1"/>
            <a:r>
              <a:rPr lang="en-US" sz="2000" dirty="0"/>
              <a:t>Water chemistry measurements</a:t>
            </a:r>
          </a:p>
          <a:p>
            <a:pPr lvl="1"/>
            <a:r>
              <a:rPr lang="en-US" sz="2000" dirty="0"/>
              <a:t>Land use characterization</a:t>
            </a:r>
          </a:p>
          <a:p>
            <a:endParaRPr lang="en-US" sz="2400" dirty="0"/>
          </a:p>
          <a:p>
            <a:r>
              <a:rPr lang="en-US" sz="2400" dirty="0"/>
              <a:t>What we are doing right now:</a:t>
            </a:r>
          </a:p>
          <a:p>
            <a:pPr lvl="1"/>
            <a:r>
              <a:rPr lang="en-US" sz="2000" dirty="0"/>
              <a:t>Macroinvertebrate identification</a:t>
            </a:r>
          </a:p>
          <a:p>
            <a:pPr lvl="1"/>
            <a:r>
              <a:rPr lang="en-US" sz="2000" dirty="0"/>
              <a:t>Continued conductivity monitoring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8978" y="356961"/>
            <a:ext cx="10939750" cy="1188720"/>
          </a:xfrm>
        </p:spPr>
        <p:txBody>
          <a:bodyPr/>
          <a:lstStyle/>
          <a:p>
            <a:r>
              <a:rPr lang="en-US" dirty="0"/>
              <a:t>Research project overview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60504" y="1664456"/>
            <a:ext cx="5619292" cy="5017964"/>
            <a:chOff x="6430837" y="1664456"/>
            <a:chExt cx="5619292" cy="50179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0764" y="1664456"/>
              <a:ext cx="1989364" cy="261104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837" y="1664456"/>
              <a:ext cx="3481389" cy="26110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3"/>
            <a:stretch/>
          </p:blipFill>
          <p:spPr>
            <a:xfrm>
              <a:off x="8534806" y="4394274"/>
              <a:ext cx="3515323" cy="22881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b="9511"/>
            <a:stretch/>
          </p:blipFill>
          <p:spPr>
            <a:xfrm>
              <a:off x="6430837" y="4394273"/>
              <a:ext cx="1930965" cy="2288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387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27" y="407117"/>
            <a:ext cx="10994833" cy="1188720"/>
          </a:xfrm>
        </p:spPr>
        <p:txBody>
          <a:bodyPr>
            <a:normAutofit/>
          </a:bodyPr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14" y="1988817"/>
            <a:ext cx="4901589" cy="1108707"/>
          </a:xfrm>
          <a:noFill/>
          <a:effectLst>
            <a:softEdge rad="31750"/>
          </a:effectLst>
        </p:spPr>
        <p:txBody>
          <a:bodyPr anchor="t">
            <a:noAutofit/>
          </a:bodyPr>
          <a:lstStyle/>
          <a:p>
            <a:r>
              <a:rPr lang="en-US" sz="2400" dirty="0"/>
              <a:t>Investigating continuous conductivity data for real-time, remote access monitoring tool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233" y="3454391"/>
            <a:ext cx="5228537" cy="29410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69233" y="1988817"/>
            <a:ext cx="5193385" cy="1108707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</a:pPr>
            <a:r>
              <a:rPr lang="en-US" sz="2400" dirty="0"/>
              <a:t>Evaluating alternative biomonitoring protocols</a:t>
            </a:r>
          </a:p>
          <a:p>
            <a:pPr lvl="1">
              <a:buClr>
                <a:schemeClr val="accent6"/>
              </a:buClr>
            </a:pPr>
            <a:r>
              <a:rPr lang="en-US" sz="2000" dirty="0"/>
              <a:t>Cost-benefit of differing approaches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5" y="3687549"/>
            <a:ext cx="5382552" cy="247473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4" name="Right Arrow 3"/>
          <p:cNvSpPr/>
          <p:nvPr/>
        </p:nvSpPr>
        <p:spPr>
          <a:xfrm>
            <a:off x="5576545" y="4708100"/>
            <a:ext cx="1088599" cy="43363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84772" y="6395443"/>
            <a:ext cx="479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Lake Herrick Watershed Study real-time data</a:t>
            </a:r>
          </a:p>
        </p:txBody>
      </p:sp>
    </p:spTree>
    <p:extLst>
      <p:ext uri="{BB962C8B-B14F-4D97-AF65-F5344CB8AC3E}">
        <p14:creationId xmlns:p14="http://schemas.microsoft.com/office/powerpoint/2010/main" val="81192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61" y="441305"/>
            <a:ext cx="10939750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0203"/>
            <a:ext cx="10515600" cy="4351338"/>
          </a:xfrm>
        </p:spPr>
        <p:txBody>
          <a:bodyPr anchor="t">
            <a:normAutofit/>
          </a:bodyPr>
          <a:lstStyle/>
          <a:p>
            <a:r>
              <a:rPr lang="en-US" sz="2400" dirty="0"/>
              <a:t>Spencer family</a:t>
            </a:r>
          </a:p>
          <a:p>
            <a:r>
              <a:rPr lang="en-US" sz="2400" dirty="0"/>
              <a:t>UGA and Odum School of Ecology</a:t>
            </a:r>
          </a:p>
          <a:p>
            <a:r>
              <a:rPr lang="en-US" sz="2400" dirty="0"/>
              <a:t>River Basin Center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431" y="4458931"/>
            <a:ext cx="5318280" cy="1763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61" y="1997626"/>
            <a:ext cx="5453350" cy="1940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92" y="4559049"/>
            <a:ext cx="3564729" cy="15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215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1986</TotalTime>
  <Words>325</Words>
  <Application>Microsoft Office PowerPoint</Application>
  <PresentationFormat>Widescreen</PresentationFormat>
  <Paragraphs>70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AdvTTa9103878</vt:lpstr>
      <vt:lpstr>Arial</vt:lpstr>
      <vt:lpstr>Calibri</vt:lpstr>
      <vt:lpstr>Gill Sans MT</vt:lpstr>
      <vt:lpstr>Parcel</vt:lpstr>
      <vt:lpstr>Connecting conductivity and macroinvertebrate response to inform watershed management</vt:lpstr>
      <vt:lpstr>PowerPoint Presentation</vt:lpstr>
      <vt:lpstr>Macroinvertebrates</vt:lpstr>
      <vt:lpstr>Conductivity- Predictive Tool for Stream Health</vt:lpstr>
      <vt:lpstr>Conductivity and Land-Use in Athens-Clarke County</vt:lpstr>
      <vt:lpstr>Research project overview</vt:lpstr>
      <vt:lpstr>What’s Next?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Conductivity and Macros</dc:title>
  <dc:creator>Emily Johnson</dc:creator>
  <cp:lastModifiedBy>Emily Johnson</cp:lastModifiedBy>
  <cp:revision>84</cp:revision>
  <cp:lastPrinted>2016-09-27T14:59:35Z</cp:lastPrinted>
  <dcterms:created xsi:type="dcterms:W3CDTF">2016-09-22T19:41:10Z</dcterms:created>
  <dcterms:modified xsi:type="dcterms:W3CDTF">2016-09-29T18:59:47Z</dcterms:modified>
</cp:coreProperties>
</file>