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4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705"/>
  </p:normalViewPr>
  <p:slideViewPr>
    <p:cSldViewPr snapToGrid="0" snapToObjects="1">
      <p:cViewPr varScale="1">
        <p:scale>
          <a:sx n="68" d="100"/>
          <a:sy n="68" d="100"/>
        </p:scale>
        <p:origin x="5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A08AE-CA11-DF4E-802F-6F8C27B4C885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9358D-2D31-164F-8ECB-F4ED7127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16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627E4-4DC7-4A96-B9A1-543C0915E1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6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3105-7C79-814B-88C5-5E5F1C43EB68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4A23-F398-9447-864D-A6DA91774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83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3105-7C79-814B-88C5-5E5F1C43EB68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4A23-F398-9447-864D-A6DA91774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39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3105-7C79-814B-88C5-5E5F1C43EB68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4A23-F398-9447-864D-A6DA91774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6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3105-7C79-814B-88C5-5E5F1C43EB68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4A23-F398-9447-864D-A6DA91774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8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3105-7C79-814B-88C5-5E5F1C43EB68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4A23-F398-9447-864D-A6DA91774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40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3105-7C79-814B-88C5-5E5F1C43EB68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4A23-F398-9447-864D-A6DA91774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76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3105-7C79-814B-88C5-5E5F1C43EB68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4A23-F398-9447-864D-A6DA91774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0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3105-7C79-814B-88C5-5E5F1C43EB68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4A23-F398-9447-864D-A6DA91774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7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3105-7C79-814B-88C5-5E5F1C43EB68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4A23-F398-9447-864D-A6DA91774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7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3105-7C79-814B-88C5-5E5F1C43EB68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4A23-F398-9447-864D-A6DA91774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29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3105-7C79-814B-88C5-5E5F1C43EB68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4A23-F398-9447-864D-A6DA91774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5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F3105-7C79-814B-88C5-5E5F1C43EB68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94A23-F398-9447-864D-A6DA91774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/>
              <a:t>Hydrogen Peroxide Signaling Controls Fecal Indicator Bacteria Fluctuations </a:t>
            </a: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en-US" dirty="0"/>
              <a:t>Adelumola Oladeinde, Erin </a:t>
            </a:r>
            <a:r>
              <a:rPr lang="en-US" dirty="0" err="1"/>
              <a:t>Lipp</a:t>
            </a:r>
            <a:r>
              <a:rPr lang="en-US" dirty="0"/>
              <a:t>, Kyler Herrington</a:t>
            </a:r>
            <a:r>
              <a:rPr lang="en-US" baseline="30000" dirty="0"/>
              <a:t>,</a:t>
            </a:r>
            <a:r>
              <a:rPr lang="en-US" dirty="0"/>
              <a:t> Brad </a:t>
            </a:r>
            <a:r>
              <a:rPr lang="en-US" dirty="0" err="1"/>
              <a:t>Acrey</a:t>
            </a:r>
            <a:r>
              <a:rPr lang="en-US" dirty="0"/>
              <a:t> and </a:t>
            </a:r>
            <a:r>
              <a:rPr lang="en-US" dirty="0" err="1"/>
              <a:t>Marirosa</a:t>
            </a:r>
            <a:r>
              <a:rPr lang="en-US" dirty="0"/>
              <a:t> Molina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98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894" y="226530"/>
            <a:ext cx="10515600" cy="62052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Hydrogen Peroxide (H-O-O-H)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34" y="998460"/>
            <a:ext cx="11338560" cy="573996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dirty="0"/>
              <a:t>Omnipresent in surface waters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dirty="0"/>
              <a:t>Produced via various pathways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Concentration varies by water body</a:t>
            </a:r>
          </a:p>
          <a:p>
            <a:r>
              <a:rPr lang="en-US" dirty="0"/>
              <a:t>Long half-life</a:t>
            </a:r>
          </a:p>
          <a:p>
            <a:r>
              <a:rPr lang="en-US" dirty="0"/>
              <a:t>High concentrations are toxic to bacteria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981788" y="2059559"/>
            <a:ext cx="6505698" cy="2743200"/>
            <a:chOff x="3641949" y="1515608"/>
            <a:chExt cx="6505698" cy="3101222"/>
          </a:xfrm>
        </p:grpSpPr>
        <p:sp>
          <p:nvSpPr>
            <p:cNvPr id="5" name="Rectangle 4"/>
            <p:cNvSpPr/>
            <p:nvPr/>
          </p:nvSpPr>
          <p:spPr>
            <a:xfrm>
              <a:off x="5828063" y="1515608"/>
              <a:ext cx="1615044" cy="5432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Garamond" charset="0"/>
                  <a:ea typeface="Garamond" charset="0"/>
                  <a:cs typeface="Garamond" charset="0"/>
                </a:rPr>
                <a:t>H-O-O-H production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641949" y="2042556"/>
              <a:ext cx="6505698" cy="2574274"/>
              <a:chOff x="3641949" y="2042556"/>
              <a:chExt cx="6505698" cy="2574274"/>
            </a:xfrm>
          </p:grpSpPr>
          <p:cxnSp>
            <p:nvCxnSpPr>
              <p:cNvPr id="7" name="Straight Arrow Connector 6"/>
              <p:cNvCxnSpPr>
                <a:stCxn id="5" idx="2"/>
              </p:cNvCxnSpPr>
              <p:nvPr/>
            </p:nvCxnSpPr>
            <p:spPr>
              <a:xfrm flipH="1">
                <a:off x="5602431" y="2058864"/>
                <a:ext cx="1033154" cy="65314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6633771" y="2042556"/>
                <a:ext cx="1033154" cy="65314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Rectangle 10"/>
              <p:cNvSpPr/>
              <p:nvPr/>
            </p:nvSpPr>
            <p:spPr>
              <a:xfrm>
                <a:off x="3641949" y="3886499"/>
                <a:ext cx="3063833" cy="73033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Arial" charset="0"/>
                  <a:buChar char="•"/>
                </a:pPr>
                <a:r>
                  <a:rPr lang="en-US" dirty="0">
                    <a:latin typeface="Garamond" charset="0"/>
                    <a:ea typeface="Garamond" charset="0"/>
                    <a:cs typeface="Garamond" charset="0"/>
                  </a:rPr>
                  <a:t>Aerobic metabolism</a:t>
                </a:r>
              </a:p>
              <a:p>
                <a:pPr marL="285750" indent="-285750" algn="ctr">
                  <a:buFont typeface="Arial" charset="0"/>
                  <a:buChar char="•"/>
                </a:pPr>
                <a:r>
                  <a:rPr lang="en-US" dirty="0">
                    <a:latin typeface="Garamond" charset="0"/>
                    <a:ea typeface="Garamond" charset="0"/>
                    <a:cs typeface="Garamond" charset="0"/>
                  </a:rPr>
                  <a:t>Glycerol metabolism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32386" y="2695699"/>
                <a:ext cx="1941557" cy="487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Garamond" charset="0"/>
                    <a:ea typeface="Garamond" charset="0"/>
                    <a:cs typeface="Garamond" charset="0"/>
                  </a:rPr>
                  <a:t>Biotic processes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481455" y="2695699"/>
                <a:ext cx="2103461" cy="487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Garamond" charset="0"/>
                    <a:ea typeface="Garamond" charset="0"/>
                    <a:cs typeface="Garamond" charset="0"/>
                  </a:rPr>
                  <a:t>Abiotic processes</a:t>
                </a: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flipH="1">
                <a:off x="5165767" y="3304985"/>
                <a:ext cx="8098" cy="55449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H="1">
                <a:off x="8379757" y="3304985"/>
                <a:ext cx="8100" cy="54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6963508" y="3859482"/>
                <a:ext cx="3184139" cy="75734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Garamond" charset="0"/>
                    <a:ea typeface="Garamond" charset="0"/>
                    <a:cs typeface="Garamond" charset="0"/>
                  </a:rPr>
                  <a:t>DOM exposure to sunlight</a:t>
                </a: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 flipH="1">
            <a:off x="1049210" y="4074399"/>
            <a:ext cx="2302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Dark </a:t>
            </a:r>
          </a:p>
          <a:p>
            <a:pPr algn="ctr"/>
            <a:r>
              <a:rPr lang="en-US" sz="2400" b="1" dirty="0"/>
              <a:t>production</a:t>
            </a:r>
          </a:p>
        </p:txBody>
      </p:sp>
      <p:sp>
        <p:nvSpPr>
          <p:cNvPr id="23" name="TextBox 22"/>
          <p:cNvSpPr txBox="1"/>
          <p:nvPr/>
        </p:nvSpPr>
        <p:spPr>
          <a:xfrm flipH="1">
            <a:off x="9156785" y="4036004"/>
            <a:ext cx="2302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Light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production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264920" y="1937639"/>
            <a:ext cx="9951720" cy="31372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47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71454" y="1275402"/>
            <a:ext cx="10972800" cy="5410200"/>
            <a:chOff x="76199" y="533400"/>
            <a:chExt cx="9020908" cy="5410200"/>
          </a:xfrm>
        </p:grpSpPr>
        <p:sp>
          <p:nvSpPr>
            <p:cNvPr id="4" name="Can 3"/>
            <p:cNvSpPr/>
            <p:nvPr/>
          </p:nvSpPr>
          <p:spPr>
            <a:xfrm>
              <a:off x="244232" y="2697327"/>
              <a:ext cx="1524000" cy="2057400"/>
            </a:xfrm>
            <a:prstGeom prst="can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49000">
                  <a:srgbClr val="AEC3E9"/>
                </a:gs>
                <a:gs pos="74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  <p:sp>
          <p:nvSpPr>
            <p:cNvPr id="7" name="Can 6"/>
            <p:cNvSpPr/>
            <p:nvPr/>
          </p:nvSpPr>
          <p:spPr>
            <a:xfrm>
              <a:off x="4724400" y="2590800"/>
              <a:ext cx="1524000" cy="2057400"/>
            </a:xfrm>
            <a:prstGeom prst="can">
              <a:avLst/>
            </a:pr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49000">
                  <a:srgbClr val="AEC3E9"/>
                </a:gs>
                <a:gs pos="74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  <p:sp>
          <p:nvSpPr>
            <p:cNvPr id="8" name="Can 7"/>
            <p:cNvSpPr/>
            <p:nvPr/>
          </p:nvSpPr>
          <p:spPr>
            <a:xfrm>
              <a:off x="7162800" y="2590800"/>
              <a:ext cx="1524000" cy="2057400"/>
            </a:xfrm>
            <a:prstGeom prst="can">
              <a:avLst/>
            </a:pr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49000">
                  <a:srgbClr val="AEC3E9"/>
                </a:gs>
                <a:gs pos="74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7585" y="4836851"/>
              <a:ext cx="19812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Garamond" charset="0"/>
                  <a:ea typeface="Garamond" charset="0"/>
                  <a:cs typeface="Garamond" charset="0"/>
                </a:rPr>
                <a:t>Filter Sterilized Water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34200" y="4844533"/>
              <a:ext cx="198120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Garamond" charset="0"/>
                  <a:ea typeface="Garamond" charset="0"/>
                  <a:cs typeface="Garamond" charset="0"/>
                </a:rPr>
                <a:t>Bacteria Response &amp; Interaction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95800" y="4844533"/>
              <a:ext cx="198120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Garamond" charset="0"/>
                  <a:ea typeface="Garamond" charset="0"/>
                  <a:cs typeface="Garamond" charset="0"/>
                </a:rPr>
                <a:t>Hydrogen Peroxide Production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54413" y="4836851"/>
              <a:ext cx="141651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Garamond" charset="0"/>
                  <a:ea typeface="Garamond" charset="0"/>
                  <a:cs typeface="Garamond" charset="0"/>
                </a:rPr>
                <a:t>Light Source</a:t>
              </a: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6570177" y="4100788"/>
              <a:ext cx="457200" cy="3810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343650" y="685800"/>
              <a:ext cx="361950" cy="1066800"/>
              <a:chOff x="6343650" y="762000"/>
              <a:chExt cx="266700" cy="838200"/>
            </a:xfrm>
          </p:grpSpPr>
          <p:sp>
            <p:nvSpPr>
              <p:cNvPr id="18" name="Can 17"/>
              <p:cNvSpPr/>
              <p:nvPr/>
            </p:nvSpPr>
            <p:spPr>
              <a:xfrm>
                <a:off x="6343650" y="838200"/>
                <a:ext cx="266700" cy="762000"/>
              </a:xfrm>
              <a:prstGeom prst="can">
                <a:avLst/>
              </a:prstGeom>
              <a:gradFill flip="none" rotWithShape="1">
                <a:gsLst>
                  <a:gs pos="28000">
                    <a:schemeClr val="bg1"/>
                  </a:gs>
                  <a:gs pos="45000">
                    <a:srgbClr val="D7BC17"/>
                  </a:gs>
                  <a:gs pos="100000">
                    <a:srgbClr val="F3EC97"/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prstClr val="white"/>
                  </a:solidFill>
                  <a:latin typeface="Garamond" charset="0"/>
                  <a:ea typeface="Garamond" charset="0"/>
                  <a:cs typeface="Garamond" charset="0"/>
                </a:endParaRPr>
              </a:p>
            </p:txBody>
          </p:sp>
          <p:sp>
            <p:nvSpPr>
              <p:cNvPr id="17" name="Can 16"/>
              <p:cNvSpPr/>
              <p:nvPr/>
            </p:nvSpPr>
            <p:spPr>
              <a:xfrm flipV="1">
                <a:off x="6343650" y="762000"/>
                <a:ext cx="266700" cy="152400"/>
              </a:xfrm>
              <a:prstGeom prst="ca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prstClr val="white"/>
                  </a:solidFill>
                  <a:latin typeface="Garamond" charset="0"/>
                  <a:ea typeface="Garamond" charset="0"/>
                  <a:cs typeface="Garamond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229602" y="603676"/>
              <a:ext cx="838200" cy="920324"/>
              <a:chOff x="1229602" y="603676"/>
              <a:chExt cx="838200" cy="920324"/>
            </a:xfrm>
          </p:grpSpPr>
          <p:sp>
            <p:nvSpPr>
              <p:cNvPr id="15" name="Can 14"/>
              <p:cNvSpPr/>
              <p:nvPr/>
            </p:nvSpPr>
            <p:spPr>
              <a:xfrm>
                <a:off x="1267703" y="685800"/>
                <a:ext cx="762000" cy="838200"/>
              </a:xfrm>
              <a:prstGeom prst="can">
                <a:avLst/>
              </a:prstGeom>
              <a:gradFill flip="none" rotWithShape="1">
                <a:gsLst>
                  <a:gs pos="28000">
                    <a:schemeClr val="bg1"/>
                  </a:gs>
                  <a:gs pos="45000">
                    <a:srgbClr val="A65528"/>
                  </a:gs>
                  <a:gs pos="100000">
                    <a:srgbClr val="663012"/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prstClr val="white"/>
                  </a:solidFill>
                  <a:latin typeface="Garamond" charset="0"/>
                  <a:ea typeface="Garamond" charset="0"/>
                  <a:cs typeface="Garamond" charset="0"/>
                </a:endParaRPr>
              </a:p>
            </p:txBody>
          </p:sp>
          <p:sp>
            <p:nvSpPr>
              <p:cNvPr id="20" name="Can 19"/>
              <p:cNvSpPr/>
              <p:nvPr/>
            </p:nvSpPr>
            <p:spPr>
              <a:xfrm>
                <a:off x="1229602" y="603676"/>
                <a:ext cx="838200" cy="304800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prstClr val="white"/>
                  </a:solidFill>
                  <a:latin typeface="Garamond" charset="0"/>
                  <a:ea typeface="Garamond" charset="0"/>
                  <a:cs typeface="Garamond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15490" y="738569"/>
              <a:ext cx="1078523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Garamond" charset="0"/>
                  <a:ea typeface="Garamond" charset="0"/>
                  <a:cs typeface="Garamond" charset="0"/>
                </a:rPr>
                <a:t>Source of DOM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52492" y="1022419"/>
              <a:ext cx="2344615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Garamond" charset="0"/>
                  <a:ea typeface="Garamond" charset="0"/>
                  <a:cs typeface="Garamond" charset="0"/>
                </a:rPr>
                <a:t>Mid-log Phase culture of </a:t>
              </a:r>
              <a:r>
                <a:rPr lang="en-US" b="1" i="1" dirty="0">
                  <a:solidFill>
                    <a:prstClr val="black"/>
                  </a:solidFill>
                  <a:latin typeface="Garamond" charset="0"/>
                  <a:ea typeface="Garamond" charset="0"/>
                  <a:cs typeface="Garamond" charset="0"/>
                </a:rPr>
                <a:t>E. coli </a:t>
              </a:r>
              <a:r>
                <a:rPr lang="en-US" b="1" dirty="0">
                  <a:solidFill>
                    <a:prstClr val="black"/>
                  </a:solidFill>
                  <a:latin typeface="Garamond" charset="0"/>
                  <a:ea typeface="Garamond" charset="0"/>
                  <a:cs typeface="Garamond" charset="0"/>
                </a:rPr>
                <a:t>&amp; </a:t>
              </a:r>
              <a:r>
                <a:rPr lang="en-US" b="1" i="1" dirty="0">
                  <a:solidFill>
                    <a:prstClr val="black"/>
                  </a:solidFill>
                  <a:latin typeface="Garamond" charset="0"/>
                  <a:ea typeface="Garamond" charset="0"/>
                  <a:cs typeface="Garamond" charset="0"/>
                </a:rPr>
                <a:t>E. </a:t>
              </a:r>
              <a:r>
                <a:rPr lang="en-US" b="1" i="1" dirty="0" err="1">
                  <a:solidFill>
                    <a:prstClr val="black"/>
                  </a:solidFill>
                  <a:latin typeface="Garamond" charset="0"/>
                  <a:ea typeface="Garamond" charset="0"/>
                  <a:cs typeface="Garamond" charset="0"/>
                </a:rPr>
                <a:t>faecalis</a:t>
              </a:r>
              <a:endParaRPr lang="en-US" b="1" i="1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  <p:cxnSp>
          <p:nvCxnSpPr>
            <p:cNvPr id="26" name="Curved Connector 25"/>
            <p:cNvCxnSpPr/>
            <p:nvPr/>
          </p:nvCxnSpPr>
          <p:spPr>
            <a:xfrm rot="5400000">
              <a:off x="647548" y="2040483"/>
              <a:ext cx="1164106" cy="190500"/>
            </a:xfrm>
            <a:prstGeom prst="curvedConnector3">
              <a:avLst>
                <a:gd name="adj1" fmla="val -11430"/>
              </a:avLst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/>
            <p:nvPr/>
          </p:nvCxnSpPr>
          <p:spPr>
            <a:xfrm rot="5400000">
              <a:off x="5459143" y="1758751"/>
              <a:ext cx="1121315" cy="457200"/>
            </a:xfrm>
            <a:prstGeom prst="curvedConnector3">
              <a:avLst>
                <a:gd name="adj1" fmla="val -7501"/>
              </a:avLst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2" name="TextBox 1041"/>
            <p:cNvSpPr txBox="1"/>
            <p:nvPr/>
          </p:nvSpPr>
          <p:spPr>
            <a:xfrm>
              <a:off x="4794738" y="2985700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prstClr val="black"/>
                  </a:solidFill>
                  <a:latin typeface="Garamond" charset="0"/>
                  <a:ea typeface="Garamond" charset="0"/>
                  <a:cs typeface="Garamond" charset="0"/>
                </a:rPr>
                <a:t>HOOH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562600" y="3493477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prstClr val="black"/>
                  </a:solidFill>
                  <a:latin typeface="Garamond" charset="0"/>
                  <a:ea typeface="Garamond" charset="0"/>
                  <a:cs typeface="Garamond" charset="0"/>
                </a:rPr>
                <a:t>O</a:t>
              </a:r>
              <a:r>
                <a:rPr lang="en-US" sz="1200" b="1" baseline="-25000" dirty="0">
                  <a:solidFill>
                    <a:prstClr val="black"/>
                  </a:solidFill>
                  <a:latin typeface="Garamond" charset="0"/>
                  <a:ea typeface="Garamond" charset="0"/>
                  <a:cs typeface="Garamond" charset="0"/>
                </a:rPr>
                <a:t>2</a:t>
              </a:r>
              <a:r>
                <a:rPr lang="en-US" sz="1200" b="1" dirty="0">
                  <a:solidFill>
                    <a:prstClr val="black"/>
                  </a:solidFill>
                  <a:latin typeface="Garamond" charset="0"/>
                  <a:ea typeface="Garamond" charset="0"/>
                  <a:cs typeface="Garamond" charset="0"/>
                </a:rPr>
                <a:t>-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673969" y="3927231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prstClr val="black"/>
                  </a:solidFill>
                  <a:latin typeface="Garamond" charset="0"/>
                  <a:ea typeface="Garamond" charset="0"/>
                  <a:cs typeface="Garamond" charset="0"/>
                </a:rPr>
                <a:t>OH</a:t>
              </a:r>
              <a:r>
                <a:rPr lang="en-US" sz="1200" b="1" baseline="30000" dirty="0">
                  <a:solidFill>
                    <a:prstClr val="black"/>
                  </a:solidFill>
                  <a:latin typeface="Garamond" charset="0"/>
                  <a:ea typeface="Garamond" charset="0"/>
                  <a:cs typeface="Garamond" charset="0"/>
                </a:rPr>
                <a:t>.</a:t>
              </a:r>
            </a:p>
          </p:txBody>
        </p:sp>
        <p:cxnSp>
          <p:nvCxnSpPr>
            <p:cNvPr id="1044" name="Straight Arrow Connector 1043"/>
            <p:cNvCxnSpPr/>
            <p:nvPr/>
          </p:nvCxnSpPr>
          <p:spPr>
            <a:xfrm>
              <a:off x="5117123" y="3200399"/>
              <a:ext cx="0" cy="3048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5117123" y="4190328"/>
              <a:ext cx="0" cy="3048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5533292" y="3442901"/>
              <a:ext cx="369277" cy="1245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4794738" y="3913329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baseline="30000" dirty="0">
                  <a:solidFill>
                    <a:prstClr val="black"/>
                  </a:solidFill>
                  <a:latin typeface="Garamond" charset="0"/>
                  <a:ea typeface="Garamond" charset="0"/>
                  <a:cs typeface="Garamond" charset="0"/>
                </a:rPr>
                <a:t>1</a:t>
              </a:r>
              <a:r>
                <a:rPr lang="en-US" sz="1200" b="1" dirty="0">
                  <a:solidFill>
                    <a:prstClr val="black"/>
                  </a:solidFill>
                  <a:latin typeface="Garamond" charset="0"/>
                  <a:ea typeface="Garamond" charset="0"/>
                  <a:cs typeface="Garamond" charset="0"/>
                </a:rPr>
                <a:t>O</a:t>
              </a:r>
              <a:r>
                <a:rPr lang="en-US" sz="1200" b="1" baseline="-25000" dirty="0">
                  <a:solidFill>
                    <a:prstClr val="black"/>
                  </a:solidFill>
                  <a:latin typeface="Garamond" charset="0"/>
                  <a:ea typeface="Garamond" charset="0"/>
                  <a:cs typeface="Garamond" charset="0"/>
                </a:rPr>
                <a:t>2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924800" y="3602946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prstClr val="black"/>
                  </a:solidFill>
                  <a:latin typeface="Garamond" charset="0"/>
                  <a:ea typeface="Garamond" charset="0"/>
                  <a:cs typeface="Garamond" charset="0"/>
                </a:rPr>
                <a:t>HOOH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436337" y="3200399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prstClr val="black"/>
                  </a:solidFill>
                  <a:latin typeface="Garamond" charset="0"/>
                  <a:ea typeface="Garamond" charset="0"/>
                  <a:cs typeface="Garamond" charset="0"/>
                </a:rPr>
                <a:t>O</a:t>
              </a:r>
              <a:r>
                <a:rPr lang="en-US" sz="1200" b="1" baseline="-25000" dirty="0">
                  <a:solidFill>
                    <a:prstClr val="black"/>
                  </a:solidFill>
                  <a:latin typeface="Garamond" charset="0"/>
                  <a:ea typeface="Garamond" charset="0"/>
                  <a:cs typeface="Garamond" charset="0"/>
                </a:rPr>
                <a:t>2</a:t>
              </a:r>
              <a:r>
                <a:rPr lang="en-US" sz="1200" b="1" dirty="0">
                  <a:solidFill>
                    <a:prstClr val="black"/>
                  </a:solidFill>
                  <a:latin typeface="Garamond" charset="0"/>
                  <a:ea typeface="Garamond" charset="0"/>
                  <a:cs typeface="Garamond" charset="0"/>
                </a:rPr>
                <a:t>-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550637" y="4023075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7436337" y="3338898"/>
              <a:ext cx="114300" cy="40254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283937" y="3816637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prstClr val="black"/>
                  </a:solidFill>
                  <a:latin typeface="Garamond" charset="0"/>
                  <a:ea typeface="Garamond" charset="0"/>
                  <a:cs typeface="Garamond" charset="0"/>
                </a:rPr>
                <a:t>HOOH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7436337" y="4214914"/>
              <a:ext cx="114300" cy="21099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779237" y="3540171"/>
              <a:ext cx="114300" cy="311437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8278585" y="4059590"/>
              <a:ext cx="248733" cy="90679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8345801" y="3262699"/>
              <a:ext cx="114300" cy="21099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76199" y="533400"/>
              <a:ext cx="9020907" cy="5410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>
                <a:solidFill>
                  <a:prstClr val="white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032511" y="219750"/>
            <a:ext cx="5920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HOOH photo-production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8907" t="7786" r="6467" b="3824"/>
          <a:stretch/>
        </p:blipFill>
        <p:spPr>
          <a:xfrm>
            <a:off x="3363549" y="2393065"/>
            <a:ext cx="2367696" cy="2478386"/>
          </a:xfrm>
          <a:prstGeom prst="rect">
            <a:avLst/>
          </a:prstGeom>
        </p:spPr>
      </p:pic>
      <p:sp>
        <p:nvSpPr>
          <p:cNvPr id="52" name="Right Arrow 51"/>
          <p:cNvSpPr/>
          <p:nvPr/>
        </p:nvSpPr>
        <p:spPr>
          <a:xfrm>
            <a:off x="4249439" y="4894230"/>
            <a:ext cx="556126" cy="381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139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322294" y="2134172"/>
            <a:ext cx="3649191" cy="1835759"/>
            <a:chOff x="7173797" y="2458734"/>
            <a:chExt cx="3649191" cy="183575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67" t="78213" r="45680" b="3093"/>
            <a:stretch/>
          </p:blipFill>
          <p:spPr>
            <a:xfrm>
              <a:off x="7173797" y="2458734"/>
              <a:ext cx="2003613" cy="1828800"/>
            </a:xfrm>
            <a:prstGeom prst="rect">
              <a:avLst/>
            </a:prstGeom>
          </p:spPr>
        </p:pic>
        <p:sp>
          <p:nvSpPr>
            <p:cNvPr id="10" name="Left Brace 9"/>
            <p:cNvSpPr/>
            <p:nvPr/>
          </p:nvSpPr>
          <p:spPr>
            <a:xfrm flipH="1">
              <a:off x="8832915" y="2828040"/>
              <a:ext cx="344494" cy="509049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Left Brace 10"/>
            <p:cNvSpPr/>
            <p:nvPr/>
          </p:nvSpPr>
          <p:spPr>
            <a:xfrm flipH="1">
              <a:off x="8832915" y="3450211"/>
              <a:ext cx="344494" cy="765234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177409" y="2897898"/>
              <a:ext cx="1645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HOOH removal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90948" y="3648162"/>
              <a:ext cx="16030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Iron/sulfur </a:t>
              </a:r>
            </a:p>
            <a:p>
              <a:r>
                <a:rPr lang="en-US" dirty="0"/>
                <a:t>replenishment 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0634" y="219750"/>
            <a:ext cx="1096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Removal of photo-produced HOOH by </a:t>
            </a:r>
            <a:r>
              <a:rPr lang="en-US" sz="4000" b="1" i="1" dirty="0"/>
              <a:t>E. coli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6811" b="38751"/>
          <a:stretch/>
        </p:blipFill>
        <p:spPr>
          <a:xfrm>
            <a:off x="320634" y="1193403"/>
            <a:ext cx="7892168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" t="18984" r="9314" b="-31203"/>
          <a:stretch/>
        </p:blipFill>
        <p:spPr>
          <a:xfrm>
            <a:off x="6649277" y="1635222"/>
            <a:ext cx="5277671" cy="59336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9026" y="1635222"/>
            <a:ext cx="6202017" cy="4318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9026" y="1635221"/>
            <a:ext cx="914400" cy="4318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632898" y="3727174"/>
            <a:ext cx="249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HOOH photo-production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831110" y="973776"/>
            <a:ext cx="484632" cy="63464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73425" y="1635221"/>
            <a:ext cx="1409125" cy="4318317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Dark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11718" y="1635221"/>
            <a:ext cx="758256" cy="4318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Light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81497" y="1635221"/>
            <a:ext cx="1171232" cy="4318317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Dark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64252" y="1635220"/>
            <a:ext cx="775901" cy="4318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Light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40153" y="1635220"/>
            <a:ext cx="1120890" cy="4318317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Dark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906497" y="5953537"/>
            <a:ext cx="71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0h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2237839" y="5953537"/>
            <a:ext cx="71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24h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3065549" y="5953537"/>
            <a:ext cx="71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28h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4239581" y="5953536"/>
            <a:ext cx="71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48h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5015482" y="5953536"/>
            <a:ext cx="71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52h</a:t>
            </a:r>
          </a:p>
        </p:txBody>
      </p:sp>
      <p:sp>
        <p:nvSpPr>
          <p:cNvPr id="23" name="TextBox 22"/>
          <p:cNvSpPr txBox="1"/>
          <p:nvPr/>
        </p:nvSpPr>
        <p:spPr>
          <a:xfrm flipH="1">
            <a:off x="6119320" y="5953536"/>
            <a:ext cx="71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72h</a:t>
            </a:r>
          </a:p>
        </p:txBody>
      </p:sp>
      <p:sp>
        <p:nvSpPr>
          <p:cNvPr id="26" name="TextBox 25"/>
          <p:cNvSpPr txBox="1"/>
          <p:nvPr/>
        </p:nvSpPr>
        <p:spPr>
          <a:xfrm flipH="1">
            <a:off x="-26863" y="5949916"/>
            <a:ext cx="71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-4h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-65926" y="536266"/>
            <a:ext cx="3938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Fecal indicator bacteria added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61330" y="-136322"/>
            <a:ext cx="5732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Outdoor </a:t>
            </a:r>
            <a:r>
              <a:rPr lang="en-US" sz="4000" b="1" dirty="0" err="1"/>
              <a:t>Mesocosm</a:t>
            </a:r>
            <a:r>
              <a:rPr lang="en-US" sz="4000" b="1" dirty="0"/>
              <a:t> Study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77558" y="5026586"/>
            <a:ext cx="1064131" cy="92333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Stream water + DOM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431439" y="5026586"/>
            <a:ext cx="1064131" cy="92333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Stream water  only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03192" y="3794378"/>
            <a:ext cx="1064131" cy="64633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Water chiller</a:t>
            </a:r>
          </a:p>
        </p:txBody>
      </p:sp>
    </p:spTree>
    <p:extLst>
      <p:ext uri="{BB962C8B-B14F-4D97-AF65-F5344CB8AC3E}">
        <p14:creationId xmlns:p14="http://schemas.microsoft.com/office/powerpoint/2010/main" val="1736978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97227" y="1266156"/>
            <a:ext cx="5809488" cy="4325688"/>
            <a:chOff x="297227" y="694923"/>
            <a:chExt cx="5809488" cy="43256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08" b="17370"/>
            <a:stretch/>
          </p:blipFill>
          <p:spPr>
            <a:xfrm>
              <a:off x="297227" y="1206631"/>
              <a:ext cx="5809488" cy="381398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901164" y="694923"/>
              <a:ext cx="4161030" cy="3777447"/>
              <a:chOff x="901164" y="694923"/>
              <a:chExt cx="4161030" cy="3777447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901164" y="694923"/>
                <a:ext cx="12840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Bacteria added</a:t>
                </a:r>
              </a:p>
            </p:txBody>
          </p:sp>
          <p:sp>
            <p:nvSpPr>
              <p:cNvPr id="7" name="Down Arrow 6"/>
              <p:cNvSpPr/>
              <p:nvPr/>
            </p:nvSpPr>
            <p:spPr>
              <a:xfrm>
                <a:off x="1360287" y="935139"/>
                <a:ext cx="182880" cy="365760"/>
              </a:xfrm>
              <a:prstGeom prst="down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451727" y="1300899"/>
                <a:ext cx="1178351" cy="3171471"/>
              </a:xfrm>
              <a:prstGeom prst="rect">
                <a:avLst/>
              </a:prstGeom>
              <a:solidFill>
                <a:schemeClr val="tx1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35456" y="1300899"/>
                <a:ext cx="1010680" cy="3171471"/>
              </a:xfrm>
              <a:prstGeom prst="rect">
                <a:avLst/>
              </a:prstGeom>
              <a:solidFill>
                <a:schemeClr val="tx1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051514" y="1300899"/>
                <a:ext cx="1010680" cy="3171471"/>
              </a:xfrm>
              <a:prstGeom prst="rect">
                <a:avLst/>
              </a:prstGeom>
              <a:solidFill>
                <a:schemeClr val="tx1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915878" y="944566"/>
                <a:ext cx="266470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 dirty="0"/>
                  <a:t>Light and dark cycles </a:t>
                </a: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6364224" y="1376471"/>
            <a:ext cx="5827776" cy="4105059"/>
            <a:chOff x="6364224" y="935139"/>
            <a:chExt cx="5827776" cy="410505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98" b="17152"/>
            <a:stretch/>
          </p:blipFill>
          <p:spPr>
            <a:xfrm>
              <a:off x="6364224" y="1206631"/>
              <a:ext cx="5827776" cy="383356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624728" y="935139"/>
              <a:ext cx="13067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Dark only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163328" y="165464"/>
            <a:ext cx="8405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/>
              <a:t>E. coli </a:t>
            </a:r>
            <a:r>
              <a:rPr lang="en-US" sz="4000" b="1" dirty="0"/>
              <a:t>has a higher regrowth potential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2" t="89193" r="60851" b="292"/>
          <a:stretch/>
        </p:blipFill>
        <p:spPr>
          <a:xfrm>
            <a:off x="5058044" y="5726782"/>
            <a:ext cx="230216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7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" y="1414021"/>
            <a:ext cx="10972800" cy="5215064"/>
          </a:xfrm>
        </p:spPr>
        <p:txBody>
          <a:bodyPr/>
          <a:lstStyle/>
          <a:p>
            <a:r>
              <a:rPr lang="en-US" dirty="0"/>
              <a:t>Overnight HOOH removal is important for FIB to regrow. </a:t>
            </a:r>
          </a:p>
          <a:p>
            <a:endParaRPr lang="en-US" dirty="0"/>
          </a:p>
          <a:p>
            <a:r>
              <a:rPr lang="en-US" i="1" dirty="0"/>
              <a:t>E. coli </a:t>
            </a:r>
            <a:r>
              <a:rPr lang="en-US" dirty="0"/>
              <a:t>has a higher regrowth potential than </a:t>
            </a:r>
            <a:r>
              <a:rPr lang="en-US" i="1" dirty="0"/>
              <a:t>E. </a:t>
            </a:r>
            <a:r>
              <a:rPr lang="en-US" i="1" dirty="0" err="1"/>
              <a:t>faecalis</a:t>
            </a:r>
            <a:r>
              <a:rPr lang="en-US" i="1" dirty="0"/>
              <a:t>.</a:t>
            </a:r>
          </a:p>
          <a:p>
            <a:endParaRPr lang="en-US" i="1" dirty="0"/>
          </a:p>
          <a:p>
            <a:r>
              <a:rPr lang="en-US" b="1" dirty="0"/>
              <a:t>FIB should not grow in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818900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194</Words>
  <Application>Microsoft Office PowerPoint</Application>
  <PresentationFormat>Widescreen</PresentationFormat>
  <Paragraphs>75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Garamond</vt:lpstr>
      <vt:lpstr>Office Theme</vt:lpstr>
      <vt:lpstr>PowerPoint Presentation</vt:lpstr>
      <vt:lpstr>Hydrogen Peroxide (H-O-O-H) 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 Oladeinde</dc:creator>
  <cp:lastModifiedBy>Ade Oladeinde</cp:lastModifiedBy>
  <cp:revision>6</cp:revision>
  <dcterms:created xsi:type="dcterms:W3CDTF">2016-09-27T18:59:32Z</dcterms:created>
  <dcterms:modified xsi:type="dcterms:W3CDTF">2016-09-29T20:08:22Z</dcterms:modified>
</cp:coreProperties>
</file>