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1"/>
  </p:sldMasterIdLst>
  <p:notesMasterIdLst>
    <p:notesMasterId r:id="rId13"/>
  </p:notesMasterIdLst>
  <p:sldIdLst>
    <p:sldId id="256" r:id="rId2"/>
    <p:sldId id="257" r:id="rId3"/>
    <p:sldId id="258" r:id="rId4"/>
    <p:sldId id="270" r:id="rId5"/>
    <p:sldId id="266" r:id="rId6"/>
    <p:sldId id="267" r:id="rId7"/>
    <p:sldId id="265" r:id="rId8"/>
    <p:sldId id="268" r:id="rId9"/>
    <p:sldId id="269" r:id="rId10"/>
    <p:sldId id="261" r:id="rId11"/>
    <p:sldId id="263"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97" autoAdjust="0"/>
  </p:normalViewPr>
  <p:slideViewPr>
    <p:cSldViewPr snapToGrid="0" snapToObjects="1">
      <p:cViewPr>
        <p:scale>
          <a:sx n="170" d="100"/>
          <a:sy n="170" d="100"/>
        </p:scale>
        <p:origin x="-1296" y="9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2490C-AFF0-6046-B92E-020315AB4BF0}" type="doc">
      <dgm:prSet loTypeId="urn:microsoft.com/office/officeart/2005/8/layout/process1" loCatId="" qsTypeId="urn:microsoft.com/office/officeart/2005/8/quickstyle/simple4" qsCatId="simple" csTypeId="urn:microsoft.com/office/officeart/2005/8/colors/accent1_2" csCatId="accent1" phldr="1"/>
      <dgm:spPr/>
    </dgm:pt>
    <dgm:pt modelId="{CFEDEC2A-DFE8-ED40-896A-1D640BD836C9}">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Collect water</a:t>
          </a:r>
          <a:endParaRPr lang="en-US" dirty="0"/>
        </a:p>
      </dgm:t>
    </dgm:pt>
    <dgm:pt modelId="{D38809FA-5197-064A-8F50-8DA69918DD3D}" type="parTrans" cxnId="{C6C9B667-EC58-394A-87CE-D5C86111649A}">
      <dgm:prSet/>
      <dgm:spPr/>
      <dgm:t>
        <a:bodyPr/>
        <a:lstStyle/>
        <a:p>
          <a:endParaRPr lang="en-US"/>
        </a:p>
      </dgm:t>
    </dgm:pt>
    <dgm:pt modelId="{55A657A6-6941-894B-979E-B3A73C8D5775}" type="sibTrans" cxnId="{C6C9B667-EC58-394A-87CE-D5C86111649A}">
      <dgm:prSet>
        <dgm:style>
          <a:lnRef idx="2">
            <a:schemeClr val="accent3">
              <a:shade val="50000"/>
            </a:schemeClr>
          </a:lnRef>
          <a:fillRef idx="1">
            <a:schemeClr val="accent3"/>
          </a:fillRef>
          <a:effectRef idx="0">
            <a:schemeClr val="accent3"/>
          </a:effectRef>
          <a:fontRef idx="minor">
            <a:schemeClr val="lt1"/>
          </a:fontRef>
        </dgm:style>
      </dgm:prSet>
      <dgm:spPr>
        <a:solidFill>
          <a:schemeClr val="tx1"/>
        </a:solidFill>
        <a:ln>
          <a:solidFill>
            <a:schemeClr val="tx1"/>
          </a:solidFill>
        </a:ln>
      </dgm:spPr>
      <dgm:t>
        <a:bodyPr/>
        <a:lstStyle/>
        <a:p>
          <a:endParaRPr lang="en-US"/>
        </a:p>
      </dgm:t>
    </dgm:pt>
    <dgm:pt modelId="{BCA45155-9429-0745-8BB4-9ACB089935F6}">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Isolate DNA</a:t>
          </a:r>
          <a:endParaRPr lang="en-US" dirty="0"/>
        </a:p>
      </dgm:t>
    </dgm:pt>
    <dgm:pt modelId="{EDDCA4F7-2D9D-8847-A1BA-7E9B672F7B47}" type="parTrans" cxnId="{FC220600-8D3B-B54B-96B2-A9C0B8E130F2}">
      <dgm:prSet/>
      <dgm:spPr/>
      <dgm:t>
        <a:bodyPr/>
        <a:lstStyle/>
        <a:p>
          <a:endParaRPr lang="en-US"/>
        </a:p>
      </dgm:t>
    </dgm:pt>
    <dgm:pt modelId="{FF1C30C1-5FA9-2D45-9392-BFA0C2C26965}" type="sibTrans" cxnId="{FC220600-8D3B-B54B-96B2-A9C0B8E130F2}">
      <dgm:prSet>
        <dgm:style>
          <a:lnRef idx="2">
            <a:schemeClr val="accent3">
              <a:shade val="50000"/>
            </a:schemeClr>
          </a:lnRef>
          <a:fillRef idx="1">
            <a:schemeClr val="accent3"/>
          </a:fillRef>
          <a:effectRef idx="0">
            <a:schemeClr val="accent3"/>
          </a:effectRef>
          <a:fontRef idx="minor">
            <a:schemeClr val="lt1"/>
          </a:fontRef>
        </dgm:style>
      </dgm:prSet>
      <dgm:spPr>
        <a:solidFill>
          <a:schemeClr val="tx1"/>
        </a:solidFill>
        <a:ln>
          <a:solidFill>
            <a:schemeClr val="tx1"/>
          </a:solidFill>
        </a:ln>
      </dgm:spPr>
      <dgm:t>
        <a:bodyPr/>
        <a:lstStyle/>
        <a:p>
          <a:endParaRPr lang="en-US"/>
        </a:p>
      </dgm:t>
    </dgm:pt>
    <dgm:pt modelId="{83D03251-C854-924D-9DE7-934951BE8FD4}">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Barcode DNA</a:t>
          </a:r>
          <a:endParaRPr lang="en-US" dirty="0"/>
        </a:p>
      </dgm:t>
    </dgm:pt>
    <dgm:pt modelId="{46AB8834-B4CE-F74A-B4BC-90B028FEEA45}" type="parTrans" cxnId="{828B3A7A-AD7D-9945-BFBF-78548554117C}">
      <dgm:prSet/>
      <dgm:spPr/>
      <dgm:t>
        <a:bodyPr/>
        <a:lstStyle/>
        <a:p>
          <a:endParaRPr lang="en-US"/>
        </a:p>
      </dgm:t>
    </dgm:pt>
    <dgm:pt modelId="{FD197819-B03A-954C-AF81-7BF6E97F991E}" type="sibTrans" cxnId="{828B3A7A-AD7D-9945-BFBF-78548554117C}">
      <dgm:prSet>
        <dgm:style>
          <a:lnRef idx="2">
            <a:schemeClr val="accent3">
              <a:shade val="50000"/>
            </a:schemeClr>
          </a:lnRef>
          <a:fillRef idx="1">
            <a:schemeClr val="accent3"/>
          </a:fillRef>
          <a:effectRef idx="0">
            <a:schemeClr val="accent3"/>
          </a:effectRef>
          <a:fontRef idx="minor">
            <a:schemeClr val="lt1"/>
          </a:fontRef>
        </dgm:style>
      </dgm:prSet>
      <dgm:spPr>
        <a:solidFill>
          <a:schemeClr val="tx1"/>
        </a:solidFill>
        <a:ln>
          <a:solidFill>
            <a:schemeClr val="tx1"/>
          </a:solidFill>
        </a:ln>
      </dgm:spPr>
      <dgm:t>
        <a:bodyPr/>
        <a:lstStyle/>
        <a:p>
          <a:endParaRPr lang="en-US"/>
        </a:p>
      </dgm:t>
    </dgm:pt>
    <dgm:pt modelId="{3F3F84D6-9DB8-6C41-9C74-8C5FF680BF35}">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Filter samples</a:t>
          </a:r>
          <a:endParaRPr lang="en-US" dirty="0"/>
        </a:p>
      </dgm:t>
    </dgm:pt>
    <dgm:pt modelId="{00DBDCC1-0AD1-564A-AB4D-EB129385DB36}" type="parTrans" cxnId="{5FB35A76-220C-8D43-BD8C-41B045EC06F9}">
      <dgm:prSet/>
      <dgm:spPr/>
      <dgm:t>
        <a:bodyPr/>
        <a:lstStyle/>
        <a:p>
          <a:endParaRPr lang="en-US"/>
        </a:p>
      </dgm:t>
    </dgm:pt>
    <dgm:pt modelId="{CE3577B1-DACA-8246-B789-F2419A70E1B4}" type="sibTrans" cxnId="{5FB35A76-220C-8D43-BD8C-41B045EC06F9}">
      <dgm:prSet>
        <dgm:style>
          <a:lnRef idx="2">
            <a:schemeClr val="accent3">
              <a:shade val="50000"/>
            </a:schemeClr>
          </a:lnRef>
          <a:fillRef idx="1">
            <a:schemeClr val="accent3"/>
          </a:fillRef>
          <a:effectRef idx="0">
            <a:schemeClr val="accent3"/>
          </a:effectRef>
          <a:fontRef idx="minor">
            <a:schemeClr val="lt1"/>
          </a:fontRef>
        </dgm:style>
      </dgm:prSet>
      <dgm:spPr>
        <a:solidFill>
          <a:schemeClr val="tx1"/>
        </a:solidFill>
        <a:ln>
          <a:solidFill>
            <a:schemeClr val="tx1"/>
          </a:solidFill>
        </a:ln>
      </dgm:spPr>
      <dgm:t>
        <a:bodyPr/>
        <a:lstStyle/>
        <a:p>
          <a:endParaRPr lang="en-US"/>
        </a:p>
      </dgm:t>
    </dgm:pt>
    <dgm:pt modelId="{D6EAA22D-3EC1-9D44-8A27-D1784CEE0A6D}">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smtClean="0"/>
            <a:t>Determine bacterial community</a:t>
          </a:r>
          <a:endParaRPr lang="en-US" dirty="0"/>
        </a:p>
      </dgm:t>
    </dgm:pt>
    <dgm:pt modelId="{E3271A08-CF5E-EF4A-86FF-1E4E3A99EEB0}" type="parTrans" cxnId="{78B19C27-D299-EC49-8D37-D2FB43CD3973}">
      <dgm:prSet/>
      <dgm:spPr/>
      <dgm:t>
        <a:bodyPr/>
        <a:lstStyle/>
        <a:p>
          <a:endParaRPr lang="en-US"/>
        </a:p>
      </dgm:t>
    </dgm:pt>
    <dgm:pt modelId="{845FFDB3-B7D6-E34F-8A6B-71D051C0E2FC}" type="sibTrans" cxnId="{78B19C27-D299-EC49-8D37-D2FB43CD3973}">
      <dgm:prSet/>
      <dgm:spPr/>
      <dgm:t>
        <a:bodyPr/>
        <a:lstStyle/>
        <a:p>
          <a:endParaRPr lang="en-US"/>
        </a:p>
      </dgm:t>
    </dgm:pt>
    <dgm:pt modelId="{E83CE9FA-93DA-2C4F-ABE3-A7AA10C6CC26}" type="pres">
      <dgm:prSet presAssocID="{E322490C-AFF0-6046-B92E-020315AB4BF0}" presName="Name0" presStyleCnt="0">
        <dgm:presLayoutVars>
          <dgm:dir/>
          <dgm:resizeHandles val="exact"/>
        </dgm:presLayoutVars>
      </dgm:prSet>
      <dgm:spPr/>
    </dgm:pt>
    <dgm:pt modelId="{43C1A9E6-17E8-3649-9F96-BF5256DE33DD}" type="pres">
      <dgm:prSet presAssocID="{CFEDEC2A-DFE8-ED40-896A-1D640BD836C9}" presName="node" presStyleLbl="node1" presStyleIdx="0" presStyleCnt="5">
        <dgm:presLayoutVars>
          <dgm:bulletEnabled val="1"/>
        </dgm:presLayoutVars>
      </dgm:prSet>
      <dgm:spPr/>
      <dgm:t>
        <a:bodyPr/>
        <a:lstStyle/>
        <a:p>
          <a:endParaRPr lang="en-US"/>
        </a:p>
      </dgm:t>
    </dgm:pt>
    <dgm:pt modelId="{FDA32D4A-D480-5341-BFEE-CEB9AFA6D662}" type="pres">
      <dgm:prSet presAssocID="{55A657A6-6941-894B-979E-B3A73C8D5775}" presName="sibTrans" presStyleLbl="sibTrans2D1" presStyleIdx="0" presStyleCnt="4" custLinFactNeighborX="6868"/>
      <dgm:spPr/>
      <dgm:t>
        <a:bodyPr/>
        <a:lstStyle/>
        <a:p>
          <a:endParaRPr lang="en-US"/>
        </a:p>
      </dgm:t>
    </dgm:pt>
    <dgm:pt modelId="{A322073B-6281-3F47-9C40-4636F1F65CA5}" type="pres">
      <dgm:prSet presAssocID="{55A657A6-6941-894B-979E-B3A73C8D5775}" presName="connectorText" presStyleLbl="sibTrans2D1" presStyleIdx="0" presStyleCnt="4"/>
      <dgm:spPr/>
      <dgm:t>
        <a:bodyPr/>
        <a:lstStyle/>
        <a:p>
          <a:endParaRPr lang="en-US"/>
        </a:p>
      </dgm:t>
    </dgm:pt>
    <dgm:pt modelId="{483F0A41-1D06-BF47-94E7-08F46EC6A7D4}" type="pres">
      <dgm:prSet presAssocID="{3F3F84D6-9DB8-6C41-9C74-8C5FF680BF35}" presName="node" presStyleLbl="node1" presStyleIdx="1" presStyleCnt="5">
        <dgm:presLayoutVars>
          <dgm:bulletEnabled val="1"/>
        </dgm:presLayoutVars>
      </dgm:prSet>
      <dgm:spPr/>
      <dgm:t>
        <a:bodyPr/>
        <a:lstStyle/>
        <a:p>
          <a:endParaRPr lang="en-US"/>
        </a:p>
      </dgm:t>
    </dgm:pt>
    <dgm:pt modelId="{F4FC4B85-7A32-BB44-979A-6BC48E88A43C}" type="pres">
      <dgm:prSet presAssocID="{CE3577B1-DACA-8246-B789-F2419A70E1B4}" presName="sibTrans" presStyleLbl="sibTrans2D1" presStyleIdx="1" presStyleCnt="4" custLinFactNeighborX="6868"/>
      <dgm:spPr/>
      <dgm:t>
        <a:bodyPr/>
        <a:lstStyle/>
        <a:p>
          <a:endParaRPr lang="en-US"/>
        </a:p>
      </dgm:t>
    </dgm:pt>
    <dgm:pt modelId="{E6B6D1F7-7715-6B43-B25B-F73856A29494}" type="pres">
      <dgm:prSet presAssocID="{CE3577B1-DACA-8246-B789-F2419A70E1B4}" presName="connectorText" presStyleLbl="sibTrans2D1" presStyleIdx="1" presStyleCnt="4"/>
      <dgm:spPr/>
      <dgm:t>
        <a:bodyPr/>
        <a:lstStyle/>
        <a:p>
          <a:endParaRPr lang="en-US"/>
        </a:p>
      </dgm:t>
    </dgm:pt>
    <dgm:pt modelId="{6465E91B-724F-7B4F-ACBC-BBE33D20FB3A}" type="pres">
      <dgm:prSet presAssocID="{BCA45155-9429-0745-8BB4-9ACB089935F6}" presName="node" presStyleLbl="node1" presStyleIdx="2" presStyleCnt="5">
        <dgm:presLayoutVars>
          <dgm:bulletEnabled val="1"/>
        </dgm:presLayoutVars>
      </dgm:prSet>
      <dgm:spPr/>
      <dgm:t>
        <a:bodyPr/>
        <a:lstStyle/>
        <a:p>
          <a:endParaRPr lang="en-US"/>
        </a:p>
      </dgm:t>
    </dgm:pt>
    <dgm:pt modelId="{2B50A63B-4ADD-5542-8B84-A9A83580C1D3}" type="pres">
      <dgm:prSet presAssocID="{FF1C30C1-5FA9-2D45-9392-BFA0C2C26965}" presName="sibTrans" presStyleLbl="sibTrans2D1" presStyleIdx="2" presStyleCnt="4"/>
      <dgm:spPr/>
      <dgm:t>
        <a:bodyPr/>
        <a:lstStyle/>
        <a:p>
          <a:endParaRPr lang="en-US"/>
        </a:p>
      </dgm:t>
    </dgm:pt>
    <dgm:pt modelId="{E26840F2-E3AE-6A4F-9858-D8257A358339}" type="pres">
      <dgm:prSet presAssocID="{FF1C30C1-5FA9-2D45-9392-BFA0C2C26965}" presName="connectorText" presStyleLbl="sibTrans2D1" presStyleIdx="2" presStyleCnt="4"/>
      <dgm:spPr/>
      <dgm:t>
        <a:bodyPr/>
        <a:lstStyle/>
        <a:p>
          <a:endParaRPr lang="en-US"/>
        </a:p>
      </dgm:t>
    </dgm:pt>
    <dgm:pt modelId="{0F2763F7-C311-0B44-B601-202AF166A370}" type="pres">
      <dgm:prSet presAssocID="{83D03251-C854-924D-9DE7-934951BE8FD4}" presName="node" presStyleLbl="node1" presStyleIdx="3" presStyleCnt="5">
        <dgm:presLayoutVars>
          <dgm:bulletEnabled val="1"/>
        </dgm:presLayoutVars>
      </dgm:prSet>
      <dgm:spPr/>
      <dgm:t>
        <a:bodyPr/>
        <a:lstStyle/>
        <a:p>
          <a:endParaRPr lang="en-US"/>
        </a:p>
      </dgm:t>
    </dgm:pt>
    <dgm:pt modelId="{7AE3BE3E-F179-5C4B-9E19-A206E55467D5}" type="pres">
      <dgm:prSet presAssocID="{FD197819-B03A-954C-AF81-7BF6E97F991E}" presName="sibTrans" presStyleLbl="sibTrans2D1" presStyleIdx="3" presStyleCnt="4"/>
      <dgm:spPr/>
      <dgm:t>
        <a:bodyPr/>
        <a:lstStyle/>
        <a:p>
          <a:endParaRPr lang="en-US"/>
        </a:p>
      </dgm:t>
    </dgm:pt>
    <dgm:pt modelId="{C20903E5-ECF9-5F44-AC83-876C0CC691DA}" type="pres">
      <dgm:prSet presAssocID="{FD197819-B03A-954C-AF81-7BF6E97F991E}" presName="connectorText" presStyleLbl="sibTrans2D1" presStyleIdx="3" presStyleCnt="4"/>
      <dgm:spPr/>
      <dgm:t>
        <a:bodyPr/>
        <a:lstStyle/>
        <a:p>
          <a:endParaRPr lang="en-US"/>
        </a:p>
      </dgm:t>
    </dgm:pt>
    <dgm:pt modelId="{2837FE9A-C895-E440-98FF-C08B6B6FA927}" type="pres">
      <dgm:prSet presAssocID="{D6EAA22D-3EC1-9D44-8A27-D1784CEE0A6D}" presName="node" presStyleLbl="node1" presStyleIdx="4" presStyleCnt="5">
        <dgm:presLayoutVars>
          <dgm:bulletEnabled val="1"/>
        </dgm:presLayoutVars>
      </dgm:prSet>
      <dgm:spPr/>
      <dgm:t>
        <a:bodyPr/>
        <a:lstStyle/>
        <a:p>
          <a:endParaRPr lang="en-US"/>
        </a:p>
      </dgm:t>
    </dgm:pt>
  </dgm:ptLst>
  <dgm:cxnLst>
    <dgm:cxn modelId="{FC220600-8D3B-B54B-96B2-A9C0B8E130F2}" srcId="{E322490C-AFF0-6046-B92E-020315AB4BF0}" destId="{BCA45155-9429-0745-8BB4-9ACB089935F6}" srcOrd="2" destOrd="0" parTransId="{EDDCA4F7-2D9D-8847-A1BA-7E9B672F7B47}" sibTransId="{FF1C30C1-5FA9-2D45-9392-BFA0C2C26965}"/>
    <dgm:cxn modelId="{8E40459E-7FA9-A14F-A32C-A69094CA58A7}" type="presOf" srcId="{FF1C30C1-5FA9-2D45-9392-BFA0C2C26965}" destId="{E26840F2-E3AE-6A4F-9858-D8257A358339}" srcOrd="1" destOrd="0" presId="urn:microsoft.com/office/officeart/2005/8/layout/process1"/>
    <dgm:cxn modelId="{DA8A3432-ABF9-084A-9F46-4C065D1F3CD8}" type="presOf" srcId="{FF1C30C1-5FA9-2D45-9392-BFA0C2C26965}" destId="{2B50A63B-4ADD-5542-8B84-A9A83580C1D3}" srcOrd="0" destOrd="0" presId="urn:microsoft.com/office/officeart/2005/8/layout/process1"/>
    <dgm:cxn modelId="{8F6FDA98-63AC-6647-ADDD-49C54A8494B1}" type="presOf" srcId="{3F3F84D6-9DB8-6C41-9C74-8C5FF680BF35}" destId="{483F0A41-1D06-BF47-94E7-08F46EC6A7D4}" srcOrd="0" destOrd="0" presId="urn:microsoft.com/office/officeart/2005/8/layout/process1"/>
    <dgm:cxn modelId="{56EC85BD-9A89-DE47-9894-119C74C4491D}" type="presOf" srcId="{CE3577B1-DACA-8246-B789-F2419A70E1B4}" destId="{F4FC4B85-7A32-BB44-979A-6BC48E88A43C}" srcOrd="0" destOrd="0" presId="urn:microsoft.com/office/officeart/2005/8/layout/process1"/>
    <dgm:cxn modelId="{D0A5A7EB-27B5-AB43-9D70-37216D287CBF}" type="presOf" srcId="{FD197819-B03A-954C-AF81-7BF6E97F991E}" destId="{7AE3BE3E-F179-5C4B-9E19-A206E55467D5}" srcOrd="0" destOrd="0" presId="urn:microsoft.com/office/officeart/2005/8/layout/process1"/>
    <dgm:cxn modelId="{B65319A4-F91E-774A-8AEE-B823A763A2BB}" type="presOf" srcId="{CE3577B1-DACA-8246-B789-F2419A70E1B4}" destId="{E6B6D1F7-7715-6B43-B25B-F73856A29494}" srcOrd="1" destOrd="0" presId="urn:microsoft.com/office/officeart/2005/8/layout/process1"/>
    <dgm:cxn modelId="{5FB35A76-220C-8D43-BD8C-41B045EC06F9}" srcId="{E322490C-AFF0-6046-B92E-020315AB4BF0}" destId="{3F3F84D6-9DB8-6C41-9C74-8C5FF680BF35}" srcOrd="1" destOrd="0" parTransId="{00DBDCC1-0AD1-564A-AB4D-EB129385DB36}" sibTransId="{CE3577B1-DACA-8246-B789-F2419A70E1B4}"/>
    <dgm:cxn modelId="{0B3AA75A-A735-0B4D-8ABE-CA89FEE02ACB}" type="presOf" srcId="{FD197819-B03A-954C-AF81-7BF6E97F991E}" destId="{C20903E5-ECF9-5F44-AC83-876C0CC691DA}" srcOrd="1" destOrd="0" presId="urn:microsoft.com/office/officeart/2005/8/layout/process1"/>
    <dgm:cxn modelId="{FF39BA41-741A-AD44-8A9C-C0511C9670A8}" type="presOf" srcId="{BCA45155-9429-0745-8BB4-9ACB089935F6}" destId="{6465E91B-724F-7B4F-ACBC-BBE33D20FB3A}" srcOrd="0" destOrd="0" presId="urn:microsoft.com/office/officeart/2005/8/layout/process1"/>
    <dgm:cxn modelId="{F93A4903-8E7F-C94A-9073-2343874BE1E6}" type="presOf" srcId="{83D03251-C854-924D-9DE7-934951BE8FD4}" destId="{0F2763F7-C311-0B44-B601-202AF166A370}" srcOrd="0" destOrd="0" presId="urn:microsoft.com/office/officeart/2005/8/layout/process1"/>
    <dgm:cxn modelId="{C6C9B667-EC58-394A-87CE-D5C86111649A}" srcId="{E322490C-AFF0-6046-B92E-020315AB4BF0}" destId="{CFEDEC2A-DFE8-ED40-896A-1D640BD836C9}" srcOrd="0" destOrd="0" parTransId="{D38809FA-5197-064A-8F50-8DA69918DD3D}" sibTransId="{55A657A6-6941-894B-979E-B3A73C8D5775}"/>
    <dgm:cxn modelId="{78B19C27-D299-EC49-8D37-D2FB43CD3973}" srcId="{E322490C-AFF0-6046-B92E-020315AB4BF0}" destId="{D6EAA22D-3EC1-9D44-8A27-D1784CEE0A6D}" srcOrd="4" destOrd="0" parTransId="{E3271A08-CF5E-EF4A-86FF-1E4E3A99EEB0}" sibTransId="{845FFDB3-B7D6-E34F-8A6B-71D051C0E2FC}"/>
    <dgm:cxn modelId="{C236CCBC-203F-434A-82CD-268042E24525}" type="presOf" srcId="{55A657A6-6941-894B-979E-B3A73C8D5775}" destId="{A322073B-6281-3F47-9C40-4636F1F65CA5}" srcOrd="1" destOrd="0" presId="urn:microsoft.com/office/officeart/2005/8/layout/process1"/>
    <dgm:cxn modelId="{5556597A-FE13-A640-842E-8223969D48B1}" type="presOf" srcId="{CFEDEC2A-DFE8-ED40-896A-1D640BD836C9}" destId="{43C1A9E6-17E8-3649-9F96-BF5256DE33DD}" srcOrd="0" destOrd="0" presId="urn:microsoft.com/office/officeart/2005/8/layout/process1"/>
    <dgm:cxn modelId="{828B3A7A-AD7D-9945-BFBF-78548554117C}" srcId="{E322490C-AFF0-6046-B92E-020315AB4BF0}" destId="{83D03251-C854-924D-9DE7-934951BE8FD4}" srcOrd="3" destOrd="0" parTransId="{46AB8834-B4CE-F74A-B4BC-90B028FEEA45}" sibTransId="{FD197819-B03A-954C-AF81-7BF6E97F991E}"/>
    <dgm:cxn modelId="{327B462C-8DD3-2A43-960F-DEE01E44131B}" type="presOf" srcId="{55A657A6-6941-894B-979E-B3A73C8D5775}" destId="{FDA32D4A-D480-5341-BFEE-CEB9AFA6D662}" srcOrd="0" destOrd="0" presId="urn:microsoft.com/office/officeart/2005/8/layout/process1"/>
    <dgm:cxn modelId="{744D83BF-3A2A-634E-BE0B-BFAF5327F684}" type="presOf" srcId="{D6EAA22D-3EC1-9D44-8A27-D1784CEE0A6D}" destId="{2837FE9A-C895-E440-98FF-C08B6B6FA927}" srcOrd="0" destOrd="0" presId="urn:microsoft.com/office/officeart/2005/8/layout/process1"/>
    <dgm:cxn modelId="{92CBD1AA-9D9F-0D47-B22B-3444E5ED5029}" type="presOf" srcId="{E322490C-AFF0-6046-B92E-020315AB4BF0}" destId="{E83CE9FA-93DA-2C4F-ABE3-A7AA10C6CC26}" srcOrd="0" destOrd="0" presId="urn:microsoft.com/office/officeart/2005/8/layout/process1"/>
    <dgm:cxn modelId="{F8327F18-C612-C14B-BCD7-80137E0E1B65}" type="presParOf" srcId="{E83CE9FA-93DA-2C4F-ABE3-A7AA10C6CC26}" destId="{43C1A9E6-17E8-3649-9F96-BF5256DE33DD}" srcOrd="0" destOrd="0" presId="urn:microsoft.com/office/officeart/2005/8/layout/process1"/>
    <dgm:cxn modelId="{8F300D15-0434-9948-8042-3AF8EB3CD478}" type="presParOf" srcId="{E83CE9FA-93DA-2C4F-ABE3-A7AA10C6CC26}" destId="{FDA32D4A-D480-5341-BFEE-CEB9AFA6D662}" srcOrd="1" destOrd="0" presId="urn:microsoft.com/office/officeart/2005/8/layout/process1"/>
    <dgm:cxn modelId="{E303A4EF-C1E4-9E4A-B0EA-621EC7331A8E}" type="presParOf" srcId="{FDA32D4A-D480-5341-BFEE-CEB9AFA6D662}" destId="{A322073B-6281-3F47-9C40-4636F1F65CA5}" srcOrd="0" destOrd="0" presId="urn:microsoft.com/office/officeart/2005/8/layout/process1"/>
    <dgm:cxn modelId="{73B77AFB-1736-504A-8425-2BC514C9E9C5}" type="presParOf" srcId="{E83CE9FA-93DA-2C4F-ABE3-A7AA10C6CC26}" destId="{483F0A41-1D06-BF47-94E7-08F46EC6A7D4}" srcOrd="2" destOrd="0" presId="urn:microsoft.com/office/officeart/2005/8/layout/process1"/>
    <dgm:cxn modelId="{8969981F-9890-E84E-A417-205F1CBB9303}" type="presParOf" srcId="{E83CE9FA-93DA-2C4F-ABE3-A7AA10C6CC26}" destId="{F4FC4B85-7A32-BB44-979A-6BC48E88A43C}" srcOrd="3" destOrd="0" presId="urn:microsoft.com/office/officeart/2005/8/layout/process1"/>
    <dgm:cxn modelId="{6C4CE2B1-19FC-E342-9265-B007CFBEBE0A}" type="presParOf" srcId="{F4FC4B85-7A32-BB44-979A-6BC48E88A43C}" destId="{E6B6D1F7-7715-6B43-B25B-F73856A29494}" srcOrd="0" destOrd="0" presId="urn:microsoft.com/office/officeart/2005/8/layout/process1"/>
    <dgm:cxn modelId="{20EDEAA5-8AD3-3947-8786-512870B05A04}" type="presParOf" srcId="{E83CE9FA-93DA-2C4F-ABE3-A7AA10C6CC26}" destId="{6465E91B-724F-7B4F-ACBC-BBE33D20FB3A}" srcOrd="4" destOrd="0" presId="urn:microsoft.com/office/officeart/2005/8/layout/process1"/>
    <dgm:cxn modelId="{CD2C5D5E-4AF7-124C-B115-002C88B1E290}" type="presParOf" srcId="{E83CE9FA-93DA-2C4F-ABE3-A7AA10C6CC26}" destId="{2B50A63B-4ADD-5542-8B84-A9A83580C1D3}" srcOrd="5" destOrd="0" presId="urn:microsoft.com/office/officeart/2005/8/layout/process1"/>
    <dgm:cxn modelId="{1FBBE125-00C9-2149-AAD6-5356FF08F8FF}" type="presParOf" srcId="{2B50A63B-4ADD-5542-8B84-A9A83580C1D3}" destId="{E26840F2-E3AE-6A4F-9858-D8257A358339}" srcOrd="0" destOrd="0" presId="urn:microsoft.com/office/officeart/2005/8/layout/process1"/>
    <dgm:cxn modelId="{AFCA8405-C606-CE4A-969B-D8157E204D24}" type="presParOf" srcId="{E83CE9FA-93DA-2C4F-ABE3-A7AA10C6CC26}" destId="{0F2763F7-C311-0B44-B601-202AF166A370}" srcOrd="6" destOrd="0" presId="urn:microsoft.com/office/officeart/2005/8/layout/process1"/>
    <dgm:cxn modelId="{77BF587F-6752-6B44-8876-2D8B6E569FD5}" type="presParOf" srcId="{E83CE9FA-93DA-2C4F-ABE3-A7AA10C6CC26}" destId="{7AE3BE3E-F179-5C4B-9E19-A206E55467D5}" srcOrd="7" destOrd="0" presId="urn:microsoft.com/office/officeart/2005/8/layout/process1"/>
    <dgm:cxn modelId="{E1F579B4-34B9-0549-92C2-DCC85FA9285E}" type="presParOf" srcId="{7AE3BE3E-F179-5C4B-9E19-A206E55467D5}" destId="{C20903E5-ECF9-5F44-AC83-876C0CC691DA}" srcOrd="0" destOrd="0" presId="urn:microsoft.com/office/officeart/2005/8/layout/process1"/>
    <dgm:cxn modelId="{B744765C-F735-B042-8128-4DDFC93B0513}" type="presParOf" srcId="{E83CE9FA-93DA-2C4F-ABE3-A7AA10C6CC26}" destId="{2837FE9A-C895-E440-98FF-C08B6B6FA927}"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1A9E6-17E8-3649-9F96-BF5256DE33DD}">
      <dsp:nvSpPr>
        <dsp:cNvPr id="0" name=""/>
        <dsp:cNvSpPr/>
      </dsp:nvSpPr>
      <dsp:spPr>
        <a:xfrm>
          <a:off x="4177" y="359041"/>
          <a:ext cx="1295054" cy="95914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Collect water</a:t>
          </a:r>
          <a:endParaRPr lang="en-US" sz="1800" kern="1200" dirty="0"/>
        </a:p>
      </dsp:txBody>
      <dsp:txXfrm>
        <a:off x="32270" y="387134"/>
        <a:ext cx="1238868" cy="902963"/>
      </dsp:txXfrm>
    </dsp:sp>
    <dsp:sp modelId="{FDA32D4A-D480-5341-BFEE-CEB9AFA6D662}">
      <dsp:nvSpPr>
        <dsp:cNvPr id="0" name=""/>
        <dsp:cNvSpPr/>
      </dsp:nvSpPr>
      <dsp:spPr>
        <a:xfrm>
          <a:off x="1447593" y="678029"/>
          <a:ext cx="274551" cy="321173"/>
        </a:xfrm>
        <a:prstGeom prst="rightArrow">
          <a:avLst>
            <a:gd name="adj1" fmla="val 60000"/>
            <a:gd name="adj2" fmla="val 50000"/>
          </a:avLst>
        </a:prstGeom>
        <a:solidFill>
          <a:schemeClr val="tx1"/>
        </a:solidFill>
        <a:ln w="25400" cap="flat" cmpd="sng" algn="ctr">
          <a:solidFill>
            <a:schemeClr val="tx1"/>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447593" y="742264"/>
        <a:ext cx="192186" cy="192703"/>
      </dsp:txXfrm>
    </dsp:sp>
    <dsp:sp modelId="{483F0A41-1D06-BF47-94E7-08F46EC6A7D4}">
      <dsp:nvSpPr>
        <dsp:cNvPr id="0" name=""/>
        <dsp:cNvSpPr/>
      </dsp:nvSpPr>
      <dsp:spPr>
        <a:xfrm>
          <a:off x="1817253" y="359041"/>
          <a:ext cx="1295054" cy="95914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Filter samples</a:t>
          </a:r>
          <a:endParaRPr lang="en-US" sz="1800" kern="1200" dirty="0"/>
        </a:p>
      </dsp:txBody>
      <dsp:txXfrm>
        <a:off x="1845346" y="387134"/>
        <a:ext cx="1238868" cy="902963"/>
      </dsp:txXfrm>
    </dsp:sp>
    <dsp:sp modelId="{F4FC4B85-7A32-BB44-979A-6BC48E88A43C}">
      <dsp:nvSpPr>
        <dsp:cNvPr id="0" name=""/>
        <dsp:cNvSpPr/>
      </dsp:nvSpPr>
      <dsp:spPr>
        <a:xfrm>
          <a:off x="3260668" y="678029"/>
          <a:ext cx="274551" cy="321173"/>
        </a:xfrm>
        <a:prstGeom prst="rightArrow">
          <a:avLst>
            <a:gd name="adj1" fmla="val 60000"/>
            <a:gd name="adj2" fmla="val 50000"/>
          </a:avLst>
        </a:prstGeom>
        <a:solidFill>
          <a:schemeClr val="tx1"/>
        </a:solidFill>
        <a:ln w="25400" cap="flat" cmpd="sng" algn="ctr">
          <a:solidFill>
            <a:schemeClr val="tx1"/>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260668" y="742264"/>
        <a:ext cx="192186" cy="192703"/>
      </dsp:txXfrm>
    </dsp:sp>
    <dsp:sp modelId="{6465E91B-724F-7B4F-ACBC-BBE33D20FB3A}">
      <dsp:nvSpPr>
        <dsp:cNvPr id="0" name=""/>
        <dsp:cNvSpPr/>
      </dsp:nvSpPr>
      <dsp:spPr>
        <a:xfrm>
          <a:off x="3630328" y="359041"/>
          <a:ext cx="1295054" cy="95914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Isolate DNA</a:t>
          </a:r>
          <a:endParaRPr lang="en-US" sz="1800" kern="1200" dirty="0"/>
        </a:p>
      </dsp:txBody>
      <dsp:txXfrm>
        <a:off x="3658421" y="387134"/>
        <a:ext cx="1238868" cy="902963"/>
      </dsp:txXfrm>
    </dsp:sp>
    <dsp:sp modelId="{2B50A63B-4ADD-5542-8B84-A9A83580C1D3}">
      <dsp:nvSpPr>
        <dsp:cNvPr id="0" name=""/>
        <dsp:cNvSpPr/>
      </dsp:nvSpPr>
      <dsp:spPr>
        <a:xfrm>
          <a:off x="5054888" y="678029"/>
          <a:ext cx="274551" cy="321173"/>
        </a:xfrm>
        <a:prstGeom prst="rightArrow">
          <a:avLst>
            <a:gd name="adj1" fmla="val 60000"/>
            <a:gd name="adj2" fmla="val 50000"/>
          </a:avLst>
        </a:prstGeom>
        <a:solidFill>
          <a:schemeClr val="tx1"/>
        </a:solidFill>
        <a:ln w="25400" cap="flat" cmpd="sng" algn="ctr">
          <a:solidFill>
            <a:schemeClr val="tx1"/>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054888" y="742264"/>
        <a:ext cx="192186" cy="192703"/>
      </dsp:txXfrm>
    </dsp:sp>
    <dsp:sp modelId="{0F2763F7-C311-0B44-B601-202AF166A370}">
      <dsp:nvSpPr>
        <dsp:cNvPr id="0" name=""/>
        <dsp:cNvSpPr/>
      </dsp:nvSpPr>
      <dsp:spPr>
        <a:xfrm>
          <a:off x="5443404" y="359041"/>
          <a:ext cx="1295054" cy="95914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Barcode DNA</a:t>
          </a:r>
          <a:endParaRPr lang="en-US" sz="1800" kern="1200" dirty="0"/>
        </a:p>
      </dsp:txBody>
      <dsp:txXfrm>
        <a:off x="5471497" y="387134"/>
        <a:ext cx="1238868" cy="902963"/>
      </dsp:txXfrm>
    </dsp:sp>
    <dsp:sp modelId="{7AE3BE3E-F179-5C4B-9E19-A206E55467D5}">
      <dsp:nvSpPr>
        <dsp:cNvPr id="0" name=""/>
        <dsp:cNvSpPr/>
      </dsp:nvSpPr>
      <dsp:spPr>
        <a:xfrm>
          <a:off x="6867964" y="678029"/>
          <a:ext cx="274551" cy="321173"/>
        </a:xfrm>
        <a:prstGeom prst="rightArrow">
          <a:avLst>
            <a:gd name="adj1" fmla="val 60000"/>
            <a:gd name="adj2" fmla="val 50000"/>
          </a:avLst>
        </a:prstGeom>
        <a:solidFill>
          <a:schemeClr val="tx1"/>
        </a:solidFill>
        <a:ln w="25400" cap="flat" cmpd="sng" algn="ctr">
          <a:solidFill>
            <a:schemeClr val="tx1"/>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867964" y="742264"/>
        <a:ext cx="192186" cy="192703"/>
      </dsp:txXfrm>
    </dsp:sp>
    <dsp:sp modelId="{2837FE9A-C895-E440-98FF-C08B6B6FA927}">
      <dsp:nvSpPr>
        <dsp:cNvPr id="0" name=""/>
        <dsp:cNvSpPr/>
      </dsp:nvSpPr>
      <dsp:spPr>
        <a:xfrm>
          <a:off x="7256480" y="359041"/>
          <a:ext cx="1295054" cy="959149"/>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Determine bacterial community</a:t>
          </a:r>
          <a:endParaRPr lang="en-US" sz="1800" kern="1200" dirty="0"/>
        </a:p>
      </dsp:txBody>
      <dsp:txXfrm>
        <a:off x="7284573" y="387134"/>
        <a:ext cx="1238868" cy="9029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26650-5A52-B148-A9EF-6D36969C086E}" type="datetimeFigureOut">
              <a:rPr lang="en-US" smtClean="0"/>
              <a:t>9/29/16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C0304-16B1-FC4E-9860-969BB2F32941}" type="slidenum">
              <a:rPr lang="en-US" smtClean="0"/>
              <a:t>‹#›</a:t>
            </a:fld>
            <a:endParaRPr lang="en-US"/>
          </a:p>
        </p:txBody>
      </p:sp>
    </p:spTree>
    <p:extLst>
      <p:ext uri="{BB962C8B-B14F-4D97-AF65-F5344CB8AC3E}">
        <p14:creationId xmlns:p14="http://schemas.microsoft.com/office/powerpoint/2010/main" val="129504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about me</a:t>
            </a:r>
          </a:p>
          <a:p>
            <a:r>
              <a:rPr lang="en-US" baseline="0" dirty="0" smtClean="0"/>
              <a:t>Our lab studies microbial community assembly in succession in a variety of environments, including the cockroach gut, oceanic </a:t>
            </a:r>
            <a:r>
              <a:rPr lang="en-US" baseline="0" dirty="0" err="1" smtClean="0"/>
              <a:t>vibro</a:t>
            </a:r>
            <a:r>
              <a:rPr lang="en-US" baseline="0" dirty="0" smtClean="0"/>
              <a:t> populations and the Upper </a:t>
            </a:r>
            <a:r>
              <a:rPr lang="en-US" baseline="0" dirty="0" err="1" smtClean="0"/>
              <a:t>oconee</a:t>
            </a:r>
            <a:r>
              <a:rPr lang="en-US" baseline="0" dirty="0" smtClean="0"/>
              <a:t> </a:t>
            </a:r>
            <a:r>
              <a:rPr lang="en-US" baseline="0" dirty="0" err="1" smtClean="0"/>
              <a:t>wateshed</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t>
            </a:r>
            <a:r>
              <a:rPr lang="en-US" dirty="0" smtClean="0"/>
              <a:t>ombine fieldwork, molecular microbiology and bioinformatics to gain insight into how</a:t>
            </a:r>
            <a:r>
              <a:rPr lang="en-US" baseline="0" dirty="0" smtClean="0"/>
              <a:t> microbial populations change along the length of the river. Currently, we study seasonal variation in community structure paired with nutrient levels and are developing several projects involving </a:t>
            </a:r>
            <a:r>
              <a:rPr lang="en-US" baseline="0" dirty="0" err="1" smtClean="0"/>
              <a:t>McNutts</a:t>
            </a:r>
            <a:r>
              <a:rPr lang="en-US" baseline="0" dirty="0" smtClean="0"/>
              <a:t> creek</a:t>
            </a:r>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2</a:t>
            </a:fld>
            <a:endParaRPr lang="en-US"/>
          </a:p>
        </p:txBody>
      </p:sp>
    </p:spTree>
    <p:extLst>
      <p:ext uri="{BB962C8B-B14F-4D97-AF65-F5344CB8AC3E}">
        <p14:creationId xmlns:p14="http://schemas.microsoft.com/office/powerpoint/2010/main" val="9905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future, we’ll be continuing our ongoing seasonal study of the whole water for long-term results. we plan on incorporating quantitative abundance studies as well as </a:t>
            </a:r>
            <a:r>
              <a:rPr lang="en-US" baseline="0" dirty="0" err="1" smtClean="0"/>
              <a:t>metagenomic</a:t>
            </a:r>
            <a:r>
              <a:rPr lang="en-US" baseline="0" dirty="0" smtClean="0"/>
              <a:t> and </a:t>
            </a:r>
            <a:r>
              <a:rPr lang="en-US" baseline="0" dirty="0" err="1" smtClean="0"/>
              <a:t>metatranscriptomic</a:t>
            </a:r>
            <a:r>
              <a:rPr lang="en-US" baseline="0" dirty="0" smtClean="0"/>
              <a:t> work to better understand how these populations are functioning at different locations. </a:t>
            </a:r>
          </a:p>
          <a:p>
            <a:r>
              <a:rPr lang="en-US" baseline="0" dirty="0" smtClean="0"/>
              <a:t>I’m excited to continue to share our work with all of you and hope that it will be useful in developing policies and procedures for our watershed in the future</a:t>
            </a:r>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11</a:t>
            </a:fld>
            <a:endParaRPr lang="en-US"/>
          </a:p>
        </p:txBody>
      </p:sp>
    </p:spTree>
    <p:extLst>
      <p:ext uri="{BB962C8B-B14F-4D97-AF65-F5344CB8AC3E}">
        <p14:creationId xmlns:p14="http://schemas.microsoft.com/office/powerpoint/2010/main" val="17734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work is focused on how the bacterial population of the water column is affected by season changes; physical, chemical and biological factors; interactions with surrounding environments and landscape-level perturbations. To do this we collect and filter water samples as you can see here. </a:t>
            </a:r>
          </a:p>
          <a:p>
            <a:r>
              <a:rPr lang="en-US" baseline="0" dirty="0" smtClean="0"/>
              <a:t>Our group has participated in the quarterly sampling events held by UOWN since Summer (?) of 2013. Without this partnership, data collection to this scale would be much more difficult, so many thanks to UOWN for hosting this events and for all of their help with our work!</a:t>
            </a:r>
          </a:p>
          <a:p>
            <a:r>
              <a:rPr lang="en-US" baseline="0" dirty="0" smtClean="0"/>
              <a:t>Before I get into some data, I like to mention Normal Hassel, who recently graduated with his Masters and is now at the CDC. Most of the work I’ll be presenting today is from his thesis and publication which is currently in prep.</a:t>
            </a:r>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3</a:t>
            </a:fld>
            <a:endParaRPr lang="en-US"/>
          </a:p>
        </p:txBody>
      </p:sp>
    </p:spTree>
    <p:extLst>
      <p:ext uri="{BB962C8B-B14F-4D97-AF65-F5344CB8AC3E}">
        <p14:creationId xmlns:p14="http://schemas.microsoft.com/office/powerpoint/2010/main" val="351447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briefly describe</a:t>
            </a:r>
            <a:r>
              <a:rPr lang="en-US" baseline="0" dirty="0" smtClean="0"/>
              <a:t> our methods, we collect water samples and filter out the bacterial fraction. from there, we isolate DNA, label each sample with a unique barcode and use high-throughput sequencing methods to determine the bacterial community of each site</a:t>
            </a:r>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4</a:t>
            </a:fld>
            <a:endParaRPr lang="en-US"/>
          </a:p>
        </p:txBody>
      </p:sp>
    </p:spTree>
    <p:extLst>
      <p:ext uri="{BB962C8B-B14F-4D97-AF65-F5344CB8AC3E}">
        <p14:creationId xmlns:p14="http://schemas.microsoft.com/office/powerpoint/2010/main" val="314266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introduce our work by</a:t>
            </a:r>
            <a:r>
              <a:rPr lang="en-US" baseline="0" dirty="0" smtClean="0"/>
              <a:t> sharing the results of a yearlong study completed between spring of 2013 and 2014, spanning 5 seasons. Here, I’m showing the community composition at the family level of many sample sites across the watershed, with each bar representing a single sample. The height of the colored sections within each bar represents the relative abundance of that family in the sample. These samples are in order from left to right according to cumulative distance from the headwaters, which roughly correspond to stream size gradient, with smaller streams to left and larger streams and rivers on the right. As the distance of the sample from the headwaters increases, there’s a general trend of increasing diversity loss, coupled with an increase in relative abundance of certain families. The most prominent families in each sample are show in colors, while the remaining, less abundant bacteria are grouped into the “others” category. I’d like to draw your attention to 3 specific groups, the </a:t>
            </a:r>
            <a:r>
              <a:rPr lang="en-US" baseline="0" dirty="0" err="1" smtClean="0"/>
              <a:t>actinomycetes</a:t>
            </a:r>
            <a:r>
              <a:rPr lang="en-US" baseline="0" dirty="0" smtClean="0"/>
              <a:t>, </a:t>
            </a:r>
            <a:r>
              <a:rPr lang="en-US" baseline="0" dirty="0" err="1" smtClean="0"/>
              <a:t>bacteriodetes</a:t>
            </a:r>
            <a:r>
              <a:rPr lang="en-US" baseline="0" dirty="0" smtClean="0"/>
              <a:t>, and </a:t>
            </a:r>
            <a:r>
              <a:rPr lang="en-US" baseline="0" dirty="0" err="1" smtClean="0"/>
              <a:t>betaproteobacteria</a:t>
            </a:r>
            <a:r>
              <a:rPr lang="en-US" baseline="0" dirty="0" smtClean="0"/>
              <a:t>. these groups are commonly found in freshwater environments and make up a significant fraction of the microbial population throughout the watershed, but dominate at its lower reaches. </a:t>
            </a:r>
          </a:p>
          <a:p>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5</a:t>
            </a:fld>
            <a:endParaRPr lang="en-US"/>
          </a:p>
        </p:txBody>
      </p:sp>
    </p:spTree>
    <p:extLst>
      <p:ext uri="{BB962C8B-B14F-4D97-AF65-F5344CB8AC3E}">
        <p14:creationId xmlns:p14="http://schemas.microsoft.com/office/powerpoint/2010/main" val="100234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look at the data in a different way we plotted each site is plotted according to its distance from the headwaters and the level of richness in community on the left. This reflects the extent of taxonomic diversity in each sample, and we observed a steady decrease as the stream size gradient increases. This verifies the trend observed in the relative abundance data shown on the bar plot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also looked at how the presence of commonly found freshwater species changed throughout the watershed. These species were present in 90% or greater of all samples within all sampling seasons. </a:t>
            </a:r>
            <a:r>
              <a:rPr lang="en-US" baseline="0" dirty="0" smtClean="0"/>
              <a:t>We tracked their fractional abundance, and observed an increase in abundance as stream size increased. This aligns with the results of other group’s studies and suggests that streams act as filters, rather than pipes, of bacterial communities. In other words, these data suggest that streams apply selective pressures on bacterial populations, reducing the relative prevalence of some groups and increasing the abundance of others. </a:t>
            </a:r>
          </a:p>
        </p:txBody>
      </p:sp>
      <p:sp>
        <p:nvSpPr>
          <p:cNvPr id="4" name="Slide Number Placeholder 3"/>
          <p:cNvSpPr>
            <a:spLocks noGrp="1"/>
          </p:cNvSpPr>
          <p:nvPr>
            <p:ph type="sldNum" sz="quarter" idx="10"/>
          </p:nvPr>
        </p:nvSpPr>
        <p:spPr/>
        <p:txBody>
          <a:bodyPr/>
          <a:lstStyle/>
          <a:p>
            <a:fld id="{2F1C0304-16B1-FC4E-9860-969BB2F32941}" type="slidenum">
              <a:rPr lang="en-US" smtClean="0"/>
              <a:t>6</a:t>
            </a:fld>
            <a:endParaRPr lang="en-US"/>
          </a:p>
        </p:txBody>
      </p:sp>
    </p:spTree>
    <p:extLst>
      <p:ext uri="{BB962C8B-B14F-4D97-AF65-F5344CB8AC3E}">
        <p14:creationId xmlns:p14="http://schemas.microsoft.com/office/powerpoint/2010/main" val="229893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far I’ve focused on a single season, spring 2013, but we wanted to look at seasonal changes throughout the study. </a:t>
            </a:r>
            <a:endParaRPr lang="en-US" dirty="0" smtClean="0"/>
          </a:p>
          <a:p>
            <a:endParaRPr lang="en-US" dirty="0" smtClean="0"/>
          </a:p>
          <a:p>
            <a:r>
              <a:rPr lang="en-US" dirty="0" smtClean="0"/>
              <a:t>We looked at</a:t>
            </a:r>
            <a:r>
              <a:rPr lang="en-US" baseline="0" dirty="0" smtClean="0"/>
              <a:t> species richness and the fractional abundance of freshwater-associated bacteria for each season.  there is a loss of species richness in both springs and the fall as distance from headwaters increases. For summer and winter there is little chance in richness between sites, which was expected given the results of the family abundance data. </a:t>
            </a:r>
          </a:p>
          <a:p>
            <a:endParaRPr lang="en-US" baseline="0" dirty="0" smtClean="0"/>
          </a:p>
          <a:p>
            <a:r>
              <a:rPr lang="en-US" baseline="0" dirty="0" smtClean="0"/>
              <a:t>In terms of freshwater-associated bacteria, their fractional abundance rose in 3 or 5 seasons, and remained relatively unchanged in the summer and winter. These data imply that there may be additional factors influencing the hypothesized selection gradient occurring in the watershed. interestingly, a large rainfall event occurred right before this summer sampling event, and the temperature before and during the winter sampling was much lower than during the other sampling events. While we currently draw conclusions based on this information, it sets the stage for follow up studies to be completed in the future</a:t>
            </a:r>
          </a:p>
          <a:p>
            <a:endParaRPr lang="en-US" baseline="0" dirty="0" smtClean="0"/>
          </a:p>
          <a:p>
            <a:endParaRPr lang="en-US" baseline="0" dirty="0" smtClean="0"/>
          </a:p>
          <a:p>
            <a:r>
              <a:rPr lang="en-US" baseline="0" dirty="0" smtClean="0"/>
              <a:t>Freshwater microbial populations are variable and not well defined, however we wanted to see if freshwater-associated microbes were selected for as they traversed the watershed. To do this used a database of freshwater lake bacterial sequences generated by the </a:t>
            </a:r>
            <a:r>
              <a:rPr lang="en-US" baseline="0" dirty="0" err="1" smtClean="0"/>
              <a:t>MacMahon</a:t>
            </a:r>
            <a:r>
              <a:rPr lang="en-US" baseline="0" dirty="0" smtClean="0"/>
              <a:t> lab at Wisconsin Madison to serve as a for fresh-water </a:t>
            </a:r>
            <a:r>
              <a:rPr lang="en-US" baseline="0" dirty="0" err="1" smtClean="0"/>
              <a:t>associatednOTUs</a:t>
            </a:r>
            <a:r>
              <a:rPr lang="en-US" baseline="0" dirty="0" smtClean="0"/>
              <a:t>. , </a:t>
            </a:r>
          </a:p>
          <a:p>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7</a:t>
            </a:fld>
            <a:endParaRPr lang="en-US"/>
          </a:p>
        </p:txBody>
      </p:sp>
    </p:spTree>
    <p:extLst>
      <p:ext uri="{BB962C8B-B14F-4D97-AF65-F5344CB8AC3E}">
        <p14:creationId xmlns:p14="http://schemas.microsoft.com/office/powerpoint/2010/main" val="180907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observed a loss of species richness coupled with an increase in the fractional abundance of freshwater-associated bacteria in both springs and the fall as distance from headwaters increase. This pattern of increased abundance of freshwater microbes as stream size increases has been reported by other groups as well. What’s interesting though, is that we only observed this trend in 3 of the 5 seasons.</a:t>
            </a:r>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8</a:t>
            </a:fld>
            <a:endParaRPr lang="en-US"/>
          </a:p>
        </p:txBody>
      </p:sp>
    </p:spTree>
    <p:extLst>
      <p:ext uri="{BB962C8B-B14F-4D97-AF65-F5344CB8AC3E}">
        <p14:creationId xmlns:p14="http://schemas.microsoft.com/office/powerpoint/2010/main" val="18090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summer and winter there is little change in richness between sites, and freshwater bacteria fractional remained relatively constant. </a:t>
            </a:r>
          </a:p>
          <a:p>
            <a:endParaRPr lang="en-US" baseline="0" dirty="0" smtClean="0"/>
          </a:p>
          <a:p>
            <a:r>
              <a:rPr lang="en-US" baseline="0" dirty="0" smtClean="0"/>
              <a:t>To make sure that this wasn’t due to the low number of samples collected, we selected and analyzed the spring and fall data from the same sites sampled during the summer and winter collection. We found that the observed trends in decreasing richness and freshwater species abundance to be maintained.</a:t>
            </a:r>
          </a:p>
          <a:p>
            <a:endParaRPr lang="en-US" baseline="0" dirty="0" smtClean="0"/>
          </a:p>
          <a:p>
            <a:r>
              <a:rPr lang="en-US" baseline="0" dirty="0" smtClean="0"/>
              <a:t>These data imply that there may be additional factors influencing the hypothesized selection gradient occurring in the watershed. For example, a large rainfall event occurred right before this summer sampling, which could have diluted the normal microbes in streams and therefore disrupted assembly patterns. </a:t>
            </a:r>
          </a:p>
          <a:p>
            <a:r>
              <a:rPr lang="en-US" baseline="0" dirty="0" smtClean="0"/>
              <a:t>Also, the temperature before and during the winter sampling was much lower than during the other sampling events, which may have affected growth rates and therefore community assembly patterns in this data. </a:t>
            </a:r>
          </a:p>
          <a:p>
            <a:endParaRPr lang="en-US" baseline="0" dirty="0" smtClean="0"/>
          </a:p>
          <a:p>
            <a:r>
              <a:rPr lang="en-US" baseline="0" dirty="0" smtClean="0"/>
              <a:t>While we can’t currently draw conclusions based on this information, it provides a driver for our continued work with the river system and sets the stage for follow up studies to be completed in the future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9</a:t>
            </a:fld>
            <a:endParaRPr lang="en-US"/>
          </a:p>
        </p:txBody>
      </p:sp>
    </p:spTree>
    <p:extLst>
      <p:ext uri="{BB962C8B-B14F-4D97-AF65-F5344CB8AC3E}">
        <p14:creationId xmlns:p14="http://schemas.microsoft.com/office/powerpoint/2010/main" val="18090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we’ve recently expanded out work to include high resolution</a:t>
            </a:r>
            <a:r>
              <a:rPr lang="en-US" baseline="0" dirty="0" smtClean="0"/>
              <a:t> studies on </a:t>
            </a:r>
            <a:r>
              <a:rPr lang="en-US" baseline="0" dirty="0" err="1" smtClean="0"/>
              <a:t>McNutts</a:t>
            </a:r>
            <a:r>
              <a:rPr lang="en-US" baseline="0" dirty="0" smtClean="0"/>
              <a:t> creek. By focusing on a single creek we can get a more detailed picture on microbial population change from site to site and even on a day-to-day basis. We chose </a:t>
            </a:r>
            <a:r>
              <a:rPr lang="en-US" baseline="0" dirty="0" err="1" smtClean="0"/>
              <a:t>McNutts</a:t>
            </a:r>
            <a:r>
              <a:rPr lang="en-US" baseline="0" dirty="0" smtClean="0"/>
              <a:t> as a model because its relative abundance and richness datasets mimic that of the whole watershed. Also it is relatively unperturbed by large tributaries until it meets with Barber, giving us 18km of an isolated study system to work. </a:t>
            </a:r>
          </a:p>
          <a:p>
            <a:endParaRPr lang="en-US" baseline="0" dirty="0" smtClean="0"/>
          </a:p>
          <a:p>
            <a:r>
              <a:rPr lang="en-US" baseline="0" dirty="0" smtClean="0"/>
              <a:t>The sites highlighted in red are 3 focus sites we chose for daily monitoring in a pilot study we completed this summer</a:t>
            </a:r>
          </a:p>
          <a:p>
            <a:pPr lvl="1"/>
            <a:r>
              <a:rPr lang="en-US" dirty="0" smtClean="0"/>
              <a:t>Water sample collection from 3 focus sites for 11 days</a:t>
            </a:r>
          </a:p>
          <a:p>
            <a:pPr lvl="2"/>
            <a:r>
              <a:rPr lang="en-US" dirty="0" smtClean="0"/>
              <a:t>Soil and sediment samples collected at midpoint of study</a:t>
            </a:r>
          </a:p>
          <a:p>
            <a:pPr lvl="1"/>
            <a:r>
              <a:rPr lang="en-US" dirty="0" smtClean="0"/>
              <a:t>Preliminary data to be gained:</a:t>
            </a:r>
          </a:p>
          <a:p>
            <a:pPr lvl="2"/>
            <a:r>
              <a:rPr lang="en-US" dirty="0" smtClean="0"/>
              <a:t>Daily fluctuations in microbial populations</a:t>
            </a:r>
          </a:p>
          <a:p>
            <a:pPr lvl="2"/>
            <a:r>
              <a:rPr lang="en-US" dirty="0" smtClean="0"/>
              <a:t>Effects of multiple storm events captured during study</a:t>
            </a:r>
          </a:p>
          <a:p>
            <a:pPr lvl="2"/>
            <a:r>
              <a:rPr lang="en-US" dirty="0" smtClean="0">
                <a:sym typeface="Wingdings"/>
              </a:rPr>
              <a:t>Comparison to neighboring environment’s populations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1C0304-16B1-FC4E-9860-969BB2F32941}" type="slidenum">
              <a:rPr lang="en-US" smtClean="0"/>
              <a:t>10</a:t>
            </a:fld>
            <a:endParaRPr lang="en-US"/>
          </a:p>
        </p:txBody>
      </p:sp>
    </p:spTree>
    <p:extLst>
      <p:ext uri="{BB962C8B-B14F-4D97-AF65-F5344CB8AC3E}">
        <p14:creationId xmlns:p14="http://schemas.microsoft.com/office/powerpoint/2010/main" val="342811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CAA9E-6BCE-ED45-8EE9-6AE9F637435F}"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dirty="0"/>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CAA9E-6BCE-ED45-8EE9-6AE9F637435F}"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CAA9E-6BCE-ED45-8EE9-6AE9F637435F}"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88CAA9E-6BCE-ED45-8EE9-6AE9F637435F}"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89C3-2C21-F141-9CF1-60CEC5D64C0C}"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CAA9E-6BCE-ED45-8EE9-6AE9F637435F}"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89C3-2C21-F141-9CF1-60CEC5D64C0C}"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89C3-2C21-F141-9CF1-60CEC5D64C0C}"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89C3-2C21-F141-9CF1-60CEC5D64C0C}"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E88CAA9E-6BCE-ED45-8EE9-6AE9F637435F}"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89C3-2C21-F141-9CF1-60CEC5D64C0C}"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88CAA9E-6BCE-ED45-8EE9-6AE9F637435F}"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88CAA9E-6BCE-ED45-8EE9-6AE9F637435F}" type="datetimeFigureOut">
              <a:rPr lang="en-US" smtClean="0"/>
              <a:t>9/29/16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88CAA9E-6BCE-ED45-8EE9-6AE9F637435F}" type="datetimeFigureOut">
              <a:rPr lang="en-US" smtClean="0"/>
              <a:t>9/29/16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89C3-2C21-F141-9CF1-60CEC5D64C0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8CAA9E-6BCE-ED45-8EE9-6AE9F637435F}" type="datetimeFigureOut">
              <a:rPr lang="en-US" smtClean="0"/>
              <a:t>9/29/16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89C3-2C21-F141-9CF1-60CEC5D64C0C}"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E88CAA9E-6BCE-ED45-8EE9-6AE9F637435F}" type="datetimeFigureOut">
              <a:rPr lang="en-US" smtClean="0"/>
              <a:t>9/29/16</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011089C3-2C21-F141-9CF1-60CEC5D64C0C}"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t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t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341" y="657349"/>
            <a:ext cx="7808976" cy="1088136"/>
          </a:xfrm>
        </p:spPr>
        <p:txBody>
          <a:bodyPr>
            <a:normAutofit fontScale="90000"/>
          </a:bodyPr>
          <a:lstStyle/>
          <a:p>
            <a:r>
              <a:rPr lang="en-US" b="1" dirty="0"/>
              <a:t>Bacterial community assembly in the Upper Oconee </a:t>
            </a:r>
            <a:r>
              <a:rPr lang="en-US" b="1" dirty="0" smtClean="0"/>
              <a:t>Watershed</a:t>
            </a:r>
            <a:endParaRPr lang="en-US" dirty="0"/>
          </a:p>
        </p:txBody>
      </p:sp>
      <p:sp>
        <p:nvSpPr>
          <p:cNvPr id="3" name="Subtitle 2"/>
          <p:cNvSpPr>
            <a:spLocks noGrp="1"/>
          </p:cNvSpPr>
          <p:nvPr>
            <p:ph type="subTitle" idx="1"/>
          </p:nvPr>
        </p:nvSpPr>
        <p:spPr>
          <a:xfrm>
            <a:off x="421341" y="2266592"/>
            <a:ext cx="3577066" cy="1652266"/>
          </a:xfrm>
        </p:spPr>
        <p:txBody>
          <a:bodyPr>
            <a:noAutofit/>
          </a:bodyPr>
          <a:lstStyle/>
          <a:p>
            <a:r>
              <a:rPr lang="en-US" sz="3200" dirty="0" smtClean="0">
                <a:solidFill>
                  <a:schemeClr val="tx1"/>
                </a:solidFill>
              </a:rPr>
              <a:t>Morgan Teachey</a:t>
            </a:r>
          </a:p>
          <a:p>
            <a:r>
              <a:rPr lang="en-US" sz="3200" dirty="0" err="1" smtClean="0">
                <a:solidFill>
                  <a:schemeClr val="tx1"/>
                </a:solidFill>
              </a:rPr>
              <a:t>Ottesen</a:t>
            </a:r>
            <a:r>
              <a:rPr lang="en-US" sz="3200" dirty="0" smtClean="0">
                <a:solidFill>
                  <a:schemeClr val="tx1"/>
                </a:solidFill>
              </a:rPr>
              <a:t> Lab</a:t>
            </a:r>
          </a:p>
          <a:p>
            <a:r>
              <a:rPr lang="en-US" sz="3200" dirty="0" smtClean="0">
                <a:solidFill>
                  <a:schemeClr val="tx1"/>
                </a:solidFill>
              </a:rPr>
              <a:t>UGA Microbiology</a:t>
            </a:r>
            <a:endParaRPr lang="en-US" sz="3200" dirty="0">
              <a:solidFill>
                <a:schemeClr val="tx1"/>
              </a:solidFill>
            </a:endParaRPr>
          </a:p>
        </p:txBody>
      </p:sp>
    </p:spTree>
    <p:extLst>
      <p:ext uri="{BB962C8B-B14F-4D97-AF65-F5344CB8AC3E}">
        <p14:creationId xmlns:p14="http://schemas.microsoft.com/office/powerpoint/2010/main" val="3599075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Focusing in on </a:t>
            </a:r>
            <a:r>
              <a:rPr lang="en-US" dirty="0" err="1" smtClean="0"/>
              <a:t>McNutts</a:t>
            </a:r>
            <a:r>
              <a:rPr lang="en-US" dirty="0" smtClean="0"/>
              <a:t> Creek</a:t>
            </a:r>
            <a:endParaRPr lang="en-US" dirty="0"/>
          </a:p>
        </p:txBody>
      </p:sp>
      <p:pic>
        <p:nvPicPr>
          <p:cNvPr id="7" name="Picture 6"/>
          <p:cNvPicPr>
            <a:picLocks noChangeAspect="1"/>
          </p:cNvPicPr>
          <p:nvPr/>
        </p:nvPicPr>
        <p:blipFill>
          <a:blip r:embed="rId3"/>
          <a:stretch>
            <a:fillRect/>
          </a:stretch>
        </p:blipFill>
        <p:spPr>
          <a:xfrm>
            <a:off x="531081" y="1752167"/>
            <a:ext cx="8188078" cy="4909595"/>
          </a:xfrm>
          <a:prstGeom prst="rect">
            <a:avLst/>
          </a:prstGeom>
        </p:spPr>
      </p:pic>
      <p:sp>
        <p:nvSpPr>
          <p:cNvPr id="4" name="TextBox 3"/>
          <p:cNvSpPr txBox="1"/>
          <p:nvPr/>
        </p:nvSpPr>
        <p:spPr>
          <a:xfrm>
            <a:off x="7741052" y="6477096"/>
            <a:ext cx="1402948" cy="369332"/>
          </a:xfrm>
          <a:prstGeom prst="rect">
            <a:avLst/>
          </a:prstGeom>
          <a:noFill/>
        </p:spPr>
        <p:txBody>
          <a:bodyPr wrap="none" rtlCol="0">
            <a:spAutoFit/>
          </a:bodyPr>
          <a:lstStyle/>
          <a:p>
            <a:r>
              <a:rPr lang="en-US" dirty="0" smtClean="0"/>
              <a:t>Spring 2014?</a:t>
            </a:r>
            <a:endParaRPr lang="en-US" dirty="0"/>
          </a:p>
        </p:txBody>
      </p:sp>
      <p:sp>
        <p:nvSpPr>
          <p:cNvPr id="3" name="Rectangle 2"/>
          <p:cNvSpPr/>
          <p:nvPr/>
        </p:nvSpPr>
        <p:spPr>
          <a:xfrm>
            <a:off x="6379882" y="3912343"/>
            <a:ext cx="186765" cy="20417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255503" y="4914751"/>
            <a:ext cx="2417188" cy="307777"/>
          </a:xfrm>
          <a:prstGeom prst="rect">
            <a:avLst/>
          </a:prstGeom>
          <a:noFill/>
        </p:spPr>
        <p:txBody>
          <a:bodyPr wrap="square" rtlCol="0">
            <a:spAutoFit/>
          </a:bodyPr>
          <a:lstStyle/>
          <a:p>
            <a:pPr algn="ctr"/>
            <a:r>
              <a:rPr lang="en-US" sz="1400" dirty="0" smtClean="0"/>
              <a:t>Fraction of Freshwater species            </a:t>
            </a:r>
            <a:endParaRPr lang="en-US" sz="1400" dirty="0"/>
          </a:p>
        </p:txBody>
      </p:sp>
    </p:spTree>
    <p:extLst>
      <p:ext uri="{BB962C8B-B14F-4D97-AF65-F5344CB8AC3E}">
        <p14:creationId xmlns:p14="http://schemas.microsoft.com/office/powerpoint/2010/main" val="12969646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studies</a:t>
            </a:r>
            <a:endParaRPr lang="en-US" dirty="0"/>
          </a:p>
        </p:txBody>
      </p:sp>
      <p:sp>
        <p:nvSpPr>
          <p:cNvPr id="3" name="Content Placeholder 2"/>
          <p:cNvSpPr>
            <a:spLocks noGrp="1"/>
          </p:cNvSpPr>
          <p:nvPr>
            <p:ph idx="1"/>
          </p:nvPr>
        </p:nvSpPr>
        <p:spPr>
          <a:xfrm>
            <a:off x="284164" y="2057869"/>
            <a:ext cx="4950674" cy="3992563"/>
          </a:xfrm>
        </p:spPr>
        <p:txBody>
          <a:bodyPr>
            <a:normAutofit lnSpcReduction="10000"/>
          </a:bodyPr>
          <a:lstStyle/>
          <a:p>
            <a:r>
              <a:rPr lang="en-US" dirty="0" smtClean="0"/>
              <a:t>Continue </a:t>
            </a:r>
            <a:r>
              <a:rPr lang="en-US" dirty="0"/>
              <a:t>seasonal study of whole watershed for long-term results</a:t>
            </a:r>
          </a:p>
          <a:p>
            <a:r>
              <a:rPr lang="en-US" dirty="0" smtClean="0"/>
              <a:t>Single-day high</a:t>
            </a:r>
            <a:r>
              <a:rPr lang="en-US" dirty="0"/>
              <a:t>-resolution study of </a:t>
            </a:r>
            <a:r>
              <a:rPr lang="en-US" dirty="0" err="1" smtClean="0"/>
              <a:t>McNutts</a:t>
            </a:r>
            <a:r>
              <a:rPr lang="en-US" dirty="0" smtClean="0"/>
              <a:t> for quantitative results</a:t>
            </a:r>
          </a:p>
          <a:p>
            <a:r>
              <a:rPr lang="en-US" dirty="0" err="1" smtClean="0"/>
              <a:t>Metagenomic</a:t>
            </a:r>
            <a:r>
              <a:rPr lang="en-US" dirty="0" smtClean="0"/>
              <a:t> and </a:t>
            </a:r>
            <a:r>
              <a:rPr lang="en-US" dirty="0" err="1" smtClean="0"/>
              <a:t>metatranscriptomic</a:t>
            </a:r>
            <a:r>
              <a:rPr lang="en-US" dirty="0" smtClean="0"/>
              <a:t> studies to determine population functions</a:t>
            </a:r>
            <a:endParaRPr lang="en-US" dirty="0"/>
          </a:p>
          <a:p>
            <a:r>
              <a:rPr lang="en-US" dirty="0" smtClean="0"/>
              <a:t>Landscape-level perturbation studies</a:t>
            </a:r>
          </a:p>
        </p:txBody>
      </p:sp>
      <p:pic>
        <p:nvPicPr>
          <p:cNvPr id="4" name="Picture 3"/>
          <p:cNvPicPr>
            <a:picLocks noChangeAspect="1"/>
          </p:cNvPicPr>
          <p:nvPr/>
        </p:nvPicPr>
        <p:blipFill>
          <a:blip r:embed="rId3"/>
          <a:stretch>
            <a:fillRect/>
          </a:stretch>
        </p:blipFill>
        <p:spPr>
          <a:xfrm>
            <a:off x="5234838" y="1880484"/>
            <a:ext cx="3909162" cy="4905126"/>
          </a:xfrm>
          <a:prstGeom prst="rect">
            <a:avLst/>
          </a:prstGeom>
        </p:spPr>
      </p:pic>
    </p:spTree>
    <p:extLst>
      <p:ext uri="{BB962C8B-B14F-4D97-AF65-F5344CB8AC3E}">
        <p14:creationId xmlns:p14="http://schemas.microsoft.com/office/powerpoint/2010/main" val="19863374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a:t>
            </a:r>
            <a:r>
              <a:rPr lang="en-US" dirty="0" err="1" smtClean="0"/>
              <a:t>Ottesen</a:t>
            </a:r>
            <a:r>
              <a:rPr lang="en-US" dirty="0" smtClean="0"/>
              <a:t> Lab</a:t>
            </a:r>
            <a:endParaRPr lang="en-US" dirty="0"/>
          </a:p>
        </p:txBody>
      </p:sp>
      <p:sp>
        <p:nvSpPr>
          <p:cNvPr id="3" name="Content Placeholder 2"/>
          <p:cNvSpPr>
            <a:spLocks noGrp="1"/>
          </p:cNvSpPr>
          <p:nvPr>
            <p:ph idx="1"/>
          </p:nvPr>
        </p:nvSpPr>
        <p:spPr>
          <a:xfrm>
            <a:off x="209453" y="1871455"/>
            <a:ext cx="5677735" cy="3992563"/>
          </a:xfrm>
        </p:spPr>
        <p:txBody>
          <a:bodyPr/>
          <a:lstStyle/>
          <a:p>
            <a:r>
              <a:rPr lang="en-US" dirty="0" smtClean="0"/>
              <a:t>Microbial community assembly and succession</a:t>
            </a:r>
          </a:p>
          <a:p>
            <a:pPr lvl="1"/>
            <a:r>
              <a:rPr lang="en-US" dirty="0" smtClean="0"/>
              <a:t>Cockroach gut</a:t>
            </a:r>
          </a:p>
          <a:p>
            <a:pPr lvl="1"/>
            <a:r>
              <a:rPr lang="en-US" dirty="0" smtClean="0"/>
              <a:t>Atlantic ocean </a:t>
            </a:r>
            <a:r>
              <a:rPr lang="en-US" i="1" dirty="0" smtClean="0"/>
              <a:t>Vibrio</a:t>
            </a:r>
            <a:r>
              <a:rPr lang="en-US" dirty="0" smtClean="0"/>
              <a:t> populations</a:t>
            </a:r>
          </a:p>
          <a:p>
            <a:pPr lvl="1"/>
            <a:r>
              <a:rPr lang="en-US" dirty="0" smtClean="0"/>
              <a:t>Upper Oconee watershed</a:t>
            </a:r>
          </a:p>
          <a:p>
            <a:endParaRPr lang="en-US" dirty="0"/>
          </a:p>
        </p:txBody>
      </p:sp>
      <p:sp>
        <p:nvSpPr>
          <p:cNvPr id="4" name="Frame 3"/>
          <p:cNvSpPr/>
          <p:nvPr/>
        </p:nvSpPr>
        <p:spPr>
          <a:xfrm>
            <a:off x="1078758" y="3515848"/>
            <a:ext cx="3174949" cy="486137"/>
          </a:xfrm>
          <a:prstGeom prst="frame">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stretch>
            <a:fillRect/>
          </a:stretch>
        </p:blipFill>
        <p:spPr>
          <a:xfrm>
            <a:off x="196876" y="4459205"/>
            <a:ext cx="3145139" cy="2293249"/>
          </a:xfrm>
          <a:prstGeom prst="rect">
            <a:avLst/>
          </a:prstGeom>
        </p:spPr>
      </p:pic>
      <p:pic>
        <p:nvPicPr>
          <p:cNvPr id="6" name="Picture 5"/>
          <p:cNvPicPr>
            <a:picLocks noChangeAspect="1"/>
          </p:cNvPicPr>
          <p:nvPr/>
        </p:nvPicPr>
        <p:blipFill>
          <a:blip r:embed="rId4"/>
          <a:stretch>
            <a:fillRect/>
          </a:stretch>
        </p:blipFill>
        <p:spPr>
          <a:xfrm>
            <a:off x="3468481" y="4459206"/>
            <a:ext cx="2363390" cy="2293250"/>
          </a:xfrm>
          <a:prstGeom prst="rect">
            <a:avLst/>
          </a:prstGeom>
        </p:spPr>
      </p:pic>
      <p:pic>
        <p:nvPicPr>
          <p:cNvPr id="9" name="Picture 8"/>
          <p:cNvPicPr>
            <a:picLocks noChangeAspect="1"/>
          </p:cNvPicPr>
          <p:nvPr/>
        </p:nvPicPr>
        <p:blipFill>
          <a:blip r:embed="rId5"/>
          <a:stretch>
            <a:fillRect/>
          </a:stretch>
        </p:blipFill>
        <p:spPr>
          <a:xfrm>
            <a:off x="5958337" y="4459205"/>
            <a:ext cx="2956493" cy="2293250"/>
          </a:xfrm>
          <a:prstGeom prst="rect">
            <a:avLst/>
          </a:prstGeom>
        </p:spPr>
      </p:pic>
      <p:pic>
        <p:nvPicPr>
          <p:cNvPr id="8" name="Picture 7"/>
          <p:cNvPicPr>
            <a:picLocks noChangeAspect="1"/>
          </p:cNvPicPr>
          <p:nvPr/>
        </p:nvPicPr>
        <p:blipFill>
          <a:blip r:embed="rId6"/>
          <a:stretch>
            <a:fillRect/>
          </a:stretch>
        </p:blipFill>
        <p:spPr>
          <a:xfrm>
            <a:off x="5184060" y="2162909"/>
            <a:ext cx="3674190" cy="1839076"/>
          </a:xfrm>
          <a:prstGeom prst="rect">
            <a:avLst/>
          </a:prstGeom>
        </p:spPr>
      </p:pic>
    </p:spTree>
    <p:extLst>
      <p:ext uri="{BB962C8B-B14F-4D97-AF65-F5344CB8AC3E}">
        <p14:creationId xmlns:p14="http://schemas.microsoft.com/office/powerpoint/2010/main" val="2499784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Ongoing projects: seasonal sampling</a:t>
            </a:r>
            <a:endParaRPr lang="en-US" dirty="0"/>
          </a:p>
        </p:txBody>
      </p:sp>
      <p:sp>
        <p:nvSpPr>
          <p:cNvPr id="3" name="Content Placeholder 2"/>
          <p:cNvSpPr>
            <a:spLocks noGrp="1"/>
          </p:cNvSpPr>
          <p:nvPr>
            <p:ph idx="1"/>
          </p:nvPr>
        </p:nvSpPr>
        <p:spPr>
          <a:xfrm>
            <a:off x="284163" y="1912234"/>
            <a:ext cx="4277037" cy="2818783"/>
          </a:xfrm>
        </p:spPr>
        <p:txBody>
          <a:bodyPr>
            <a:normAutofit fontScale="77500" lnSpcReduction="20000"/>
          </a:bodyPr>
          <a:lstStyle/>
          <a:p>
            <a:r>
              <a:rPr lang="en-US" dirty="0" smtClean="0"/>
              <a:t>Focus on </a:t>
            </a:r>
            <a:r>
              <a:rPr lang="en-US" smtClean="0"/>
              <a:t>how </a:t>
            </a:r>
            <a:r>
              <a:rPr lang="en-US" smtClean="0"/>
              <a:t>the bacterial </a:t>
            </a:r>
            <a:r>
              <a:rPr lang="en-US" dirty="0" smtClean="0"/>
              <a:t>population </a:t>
            </a:r>
            <a:r>
              <a:rPr lang="en-US" dirty="0" smtClean="0"/>
              <a:t>in the </a:t>
            </a:r>
            <a:r>
              <a:rPr lang="en-US" dirty="0" smtClean="0"/>
              <a:t>water column is affected by:</a:t>
            </a:r>
          </a:p>
          <a:p>
            <a:pPr lvl="1"/>
            <a:r>
              <a:rPr lang="en-US" dirty="0" smtClean="0"/>
              <a:t>Season</a:t>
            </a:r>
          </a:p>
          <a:p>
            <a:pPr lvl="1"/>
            <a:r>
              <a:rPr lang="en-US" dirty="0" smtClean="0"/>
              <a:t>Physical, chemical, biological factors</a:t>
            </a:r>
          </a:p>
          <a:p>
            <a:pPr lvl="1"/>
            <a:r>
              <a:rPr lang="en-US" dirty="0"/>
              <a:t>Interaction with surrounding environments</a:t>
            </a:r>
          </a:p>
          <a:p>
            <a:pPr lvl="1"/>
            <a:r>
              <a:rPr lang="en-US" dirty="0" smtClean="0"/>
              <a:t>Perturbations</a:t>
            </a:r>
          </a:p>
          <a:p>
            <a:r>
              <a:rPr lang="en-US" dirty="0" smtClean="0"/>
              <a:t>Made possible by UOWN!</a:t>
            </a:r>
          </a:p>
        </p:txBody>
      </p:sp>
      <p:pic>
        <p:nvPicPr>
          <p:cNvPr id="6" name="Picture 5"/>
          <p:cNvPicPr>
            <a:picLocks noChangeAspect="1"/>
          </p:cNvPicPr>
          <p:nvPr/>
        </p:nvPicPr>
        <p:blipFill rotWithShape="1">
          <a:blip r:embed="rId3"/>
          <a:srcRect b="6854"/>
          <a:stretch/>
        </p:blipFill>
        <p:spPr>
          <a:xfrm>
            <a:off x="-1" y="5007630"/>
            <a:ext cx="3403075" cy="1850370"/>
          </a:xfrm>
          <a:prstGeom prst="rect">
            <a:avLst/>
          </a:prstGeom>
        </p:spPr>
      </p:pic>
      <p:pic>
        <p:nvPicPr>
          <p:cNvPr id="7" name="Picture 6"/>
          <p:cNvPicPr>
            <a:picLocks noChangeAspect="1"/>
          </p:cNvPicPr>
          <p:nvPr/>
        </p:nvPicPr>
        <p:blipFill rotWithShape="1">
          <a:blip r:embed="rId4"/>
          <a:srcRect t="4639" b="23776"/>
          <a:stretch/>
        </p:blipFill>
        <p:spPr>
          <a:xfrm>
            <a:off x="2848194" y="5007630"/>
            <a:ext cx="3668911" cy="1850370"/>
          </a:xfrm>
          <a:prstGeom prst="rect">
            <a:avLst/>
          </a:prstGeom>
        </p:spPr>
      </p:pic>
      <p:pic>
        <p:nvPicPr>
          <p:cNvPr id="8" name="Picture 7"/>
          <p:cNvPicPr>
            <a:picLocks noChangeAspect="1"/>
          </p:cNvPicPr>
          <p:nvPr/>
        </p:nvPicPr>
        <p:blipFill rotWithShape="1">
          <a:blip r:embed="rId5"/>
          <a:srcRect t="4320" b="-4320"/>
          <a:stretch/>
        </p:blipFill>
        <p:spPr>
          <a:xfrm>
            <a:off x="5980373" y="5007629"/>
            <a:ext cx="3163627" cy="1937265"/>
          </a:xfrm>
          <a:prstGeom prst="rect">
            <a:avLst/>
          </a:prstGeom>
        </p:spPr>
      </p:pic>
      <p:pic>
        <p:nvPicPr>
          <p:cNvPr id="10" name="Picture 9"/>
          <p:cNvPicPr>
            <a:picLocks noChangeAspect="1"/>
          </p:cNvPicPr>
          <p:nvPr/>
        </p:nvPicPr>
        <p:blipFill>
          <a:blip r:embed="rId6"/>
          <a:stretch>
            <a:fillRect/>
          </a:stretch>
        </p:blipFill>
        <p:spPr>
          <a:xfrm>
            <a:off x="4561200" y="2579395"/>
            <a:ext cx="1643669" cy="1697384"/>
          </a:xfrm>
          <a:prstGeom prst="rect">
            <a:avLst/>
          </a:prstGeom>
        </p:spPr>
      </p:pic>
      <p:pic>
        <p:nvPicPr>
          <p:cNvPr id="11" name="Picture 10"/>
          <p:cNvPicPr>
            <a:picLocks noChangeAspect="1"/>
          </p:cNvPicPr>
          <p:nvPr/>
        </p:nvPicPr>
        <p:blipFill>
          <a:blip r:embed="rId7"/>
          <a:stretch>
            <a:fillRect/>
          </a:stretch>
        </p:blipFill>
        <p:spPr>
          <a:xfrm>
            <a:off x="6651808" y="1880484"/>
            <a:ext cx="2492192" cy="3127145"/>
          </a:xfrm>
          <a:prstGeom prst="rect">
            <a:avLst/>
          </a:prstGeom>
        </p:spPr>
      </p:pic>
    </p:spTree>
    <p:extLst>
      <p:ext uri="{BB962C8B-B14F-4D97-AF65-F5344CB8AC3E}">
        <p14:creationId xmlns:p14="http://schemas.microsoft.com/office/powerpoint/2010/main" val="36288481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10" name="Rectangle 9"/>
          <p:cNvSpPr/>
          <p:nvPr/>
        </p:nvSpPr>
        <p:spPr>
          <a:xfrm>
            <a:off x="-53287" y="6550223"/>
            <a:ext cx="8374693" cy="615553"/>
          </a:xfrm>
          <a:prstGeom prst="rect">
            <a:avLst/>
          </a:prstGeom>
        </p:spPr>
        <p:txBody>
          <a:bodyPr wrap="square">
            <a:spAutoFit/>
          </a:bodyPr>
          <a:lstStyle/>
          <a:p>
            <a:r>
              <a:rPr lang="en-US" sz="800" dirty="0">
                <a:solidFill>
                  <a:srgbClr val="000000"/>
                </a:solidFill>
              </a:rPr>
              <a:t>http://www.clker.com/cliparts/Y/b/R/h/j/h/eppendorf-tube-with-open-cap-</a:t>
            </a:r>
            <a:r>
              <a:rPr lang="en-US" sz="800" dirty="0" smtClean="0">
                <a:solidFill>
                  <a:srgbClr val="000000"/>
                </a:solidFill>
              </a:rPr>
              <a:t>hi.png</a:t>
            </a:r>
            <a:endParaRPr lang="en-US" sz="800" dirty="0">
              <a:solidFill>
                <a:srgbClr val="000000"/>
              </a:solidFill>
            </a:endParaRPr>
          </a:p>
          <a:p>
            <a:r>
              <a:rPr lang="en-US" sz="800" dirty="0">
                <a:solidFill>
                  <a:srgbClr val="000000"/>
                </a:solidFill>
              </a:rPr>
              <a:t>http://</a:t>
            </a:r>
            <a:r>
              <a:rPr lang="en-US" sz="800" dirty="0" err="1">
                <a:solidFill>
                  <a:srgbClr val="000000"/>
                </a:solidFill>
              </a:rPr>
              <a:t>sweetclipart.com</a:t>
            </a:r>
            <a:r>
              <a:rPr lang="en-US" sz="800" dirty="0">
                <a:solidFill>
                  <a:srgbClr val="000000"/>
                </a:solidFill>
              </a:rPr>
              <a:t>/multisite/</a:t>
            </a:r>
            <a:r>
              <a:rPr lang="en-US" sz="800" dirty="0" err="1">
                <a:solidFill>
                  <a:srgbClr val="000000"/>
                </a:solidFill>
              </a:rPr>
              <a:t>sweetclipart</a:t>
            </a:r>
            <a:r>
              <a:rPr lang="en-US" sz="800" dirty="0">
                <a:solidFill>
                  <a:srgbClr val="000000"/>
                </a:solidFill>
              </a:rPr>
              <a:t>/files/</a:t>
            </a:r>
            <a:r>
              <a:rPr lang="en-US" sz="800" dirty="0" err="1">
                <a:solidFill>
                  <a:srgbClr val="000000"/>
                </a:solidFill>
              </a:rPr>
              <a:t>dna_black.png</a:t>
            </a:r>
            <a:endParaRPr lang="en-US" sz="800" dirty="0">
              <a:solidFill>
                <a:srgbClr val="000000"/>
              </a:solidFill>
            </a:endParaRPr>
          </a:p>
          <a:p>
            <a:endParaRPr lang="en-US" dirty="0"/>
          </a:p>
        </p:txBody>
      </p:sp>
      <p:grpSp>
        <p:nvGrpSpPr>
          <p:cNvPr id="14" name="Group 13"/>
          <p:cNvGrpSpPr/>
          <p:nvPr/>
        </p:nvGrpSpPr>
        <p:grpSpPr>
          <a:xfrm>
            <a:off x="284164" y="2284183"/>
            <a:ext cx="8555712" cy="3203804"/>
            <a:chOff x="302538" y="1716017"/>
            <a:chExt cx="8555712" cy="3203804"/>
          </a:xfrm>
        </p:grpSpPr>
        <p:graphicFrame>
          <p:nvGraphicFramePr>
            <p:cNvPr id="4" name="Diagram 3"/>
            <p:cNvGraphicFramePr/>
            <p:nvPr>
              <p:extLst>
                <p:ext uri="{D42A27DB-BD31-4B8C-83A1-F6EECF244321}">
                  <p14:modId xmlns:p14="http://schemas.microsoft.com/office/powerpoint/2010/main" val="1394263232"/>
                </p:ext>
              </p:extLst>
            </p:nvPr>
          </p:nvGraphicFramePr>
          <p:xfrm>
            <a:off x="302538" y="1716017"/>
            <a:ext cx="8555712" cy="1677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rotWithShape="1">
            <a:blip r:embed="rId8"/>
            <a:srcRect t="28457" b="4043"/>
            <a:stretch/>
          </p:blipFill>
          <p:spPr>
            <a:xfrm>
              <a:off x="302538" y="3285980"/>
              <a:ext cx="1278015" cy="1633841"/>
            </a:xfrm>
            <a:prstGeom prst="rect">
              <a:avLst/>
            </a:prstGeom>
          </p:spPr>
        </p:pic>
        <p:pic>
          <p:nvPicPr>
            <p:cNvPr id="8" name="Picture 7"/>
            <p:cNvPicPr>
              <a:picLocks noChangeAspect="1"/>
            </p:cNvPicPr>
            <p:nvPr/>
          </p:nvPicPr>
          <p:blipFill>
            <a:blip r:embed="rId9"/>
            <a:stretch>
              <a:fillRect/>
            </a:stretch>
          </p:blipFill>
          <p:spPr>
            <a:xfrm>
              <a:off x="2094884" y="3285980"/>
              <a:ext cx="1326692" cy="1633841"/>
            </a:xfrm>
            <a:prstGeom prst="rect">
              <a:avLst/>
            </a:prstGeom>
          </p:spPr>
        </p:pic>
        <p:pic>
          <p:nvPicPr>
            <p:cNvPr id="9" name="Picture 8"/>
            <p:cNvPicPr>
              <a:picLocks noChangeAspect="1"/>
            </p:cNvPicPr>
            <p:nvPr/>
          </p:nvPicPr>
          <p:blipFill rotWithShape="1">
            <a:blip r:embed="rId10"/>
            <a:srcRect l="45977"/>
            <a:stretch/>
          </p:blipFill>
          <p:spPr>
            <a:xfrm>
              <a:off x="5776302" y="3188116"/>
              <a:ext cx="1008707" cy="1587103"/>
            </a:xfrm>
            <a:prstGeom prst="rect">
              <a:avLst/>
            </a:prstGeom>
          </p:spPr>
        </p:pic>
        <p:pic>
          <p:nvPicPr>
            <p:cNvPr id="11" name="Picture 10"/>
            <p:cNvPicPr>
              <a:picLocks noChangeAspect="1"/>
            </p:cNvPicPr>
            <p:nvPr/>
          </p:nvPicPr>
          <p:blipFill>
            <a:blip r:embed="rId11"/>
            <a:stretch>
              <a:fillRect/>
            </a:stretch>
          </p:blipFill>
          <p:spPr>
            <a:xfrm rot="20628426" flipH="1">
              <a:off x="4285168" y="3188116"/>
              <a:ext cx="407362" cy="1587103"/>
            </a:xfrm>
            <a:prstGeom prst="rect">
              <a:avLst/>
            </a:prstGeom>
          </p:spPr>
        </p:pic>
        <p:pic>
          <p:nvPicPr>
            <p:cNvPr id="13" name="Picture 12"/>
            <p:cNvPicPr>
              <a:picLocks noChangeAspect="1"/>
            </p:cNvPicPr>
            <p:nvPr/>
          </p:nvPicPr>
          <p:blipFill rotWithShape="1">
            <a:blip r:embed="rId12"/>
            <a:srcRect r="63535" b="29330"/>
            <a:stretch/>
          </p:blipFill>
          <p:spPr>
            <a:xfrm>
              <a:off x="7380031" y="3188117"/>
              <a:ext cx="1478219" cy="1717762"/>
            </a:xfrm>
            <a:prstGeom prst="rect">
              <a:avLst/>
            </a:prstGeom>
          </p:spPr>
        </p:pic>
      </p:grpSp>
      <p:pic>
        <p:nvPicPr>
          <p:cNvPr id="15" name="Picture 14"/>
          <p:cNvPicPr>
            <a:picLocks noChangeAspect="1"/>
          </p:cNvPicPr>
          <p:nvPr/>
        </p:nvPicPr>
        <p:blipFill>
          <a:blip r:embed="rId11"/>
          <a:stretch>
            <a:fillRect/>
          </a:stretch>
        </p:blipFill>
        <p:spPr>
          <a:xfrm rot="1119159" flipH="1">
            <a:off x="4750297" y="3853826"/>
            <a:ext cx="205785" cy="801747"/>
          </a:xfrm>
          <a:prstGeom prst="rect">
            <a:avLst/>
          </a:prstGeom>
        </p:spPr>
      </p:pic>
      <p:pic>
        <p:nvPicPr>
          <p:cNvPr id="16" name="Picture 15"/>
          <p:cNvPicPr>
            <a:picLocks noChangeAspect="1"/>
          </p:cNvPicPr>
          <p:nvPr/>
        </p:nvPicPr>
        <p:blipFill>
          <a:blip r:embed="rId11"/>
          <a:stretch>
            <a:fillRect/>
          </a:stretch>
        </p:blipFill>
        <p:spPr>
          <a:xfrm rot="20006079">
            <a:off x="4845356" y="4739803"/>
            <a:ext cx="84038" cy="327416"/>
          </a:xfrm>
          <a:prstGeom prst="rect">
            <a:avLst/>
          </a:prstGeom>
        </p:spPr>
      </p:pic>
      <p:pic>
        <p:nvPicPr>
          <p:cNvPr id="17" name="Picture 16"/>
          <p:cNvPicPr>
            <a:picLocks noChangeAspect="1"/>
          </p:cNvPicPr>
          <p:nvPr/>
        </p:nvPicPr>
        <p:blipFill>
          <a:blip r:embed="rId11"/>
          <a:stretch>
            <a:fillRect/>
          </a:stretch>
        </p:blipFill>
        <p:spPr>
          <a:xfrm>
            <a:off x="4132674" y="4631895"/>
            <a:ext cx="122012" cy="475363"/>
          </a:xfrm>
          <a:prstGeom prst="rect">
            <a:avLst/>
          </a:prstGeom>
        </p:spPr>
      </p:pic>
    </p:spTree>
    <p:extLst>
      <p:ext uri="{BB962C8B-B14F-4D97-AF65-F5344CB8AC3E}">
        <p14:creationId xmlns:p14="http://schemas.microsoft.com/office/powerpoint/2010/main" val="19811231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Decrease in bacterial diversity and increase in core taxa along stream size gradient</a:t>
            </a:r>
          </a:p>
        </p:txBody>
      </p:sp>
      <p:sp>
        <p:nvSpPr>
          <p:cNvPr id="6" name="TextBox 5"/>
          <p:cNvSpPr txBox="1"/>
          <p:nvPr/>
        </p:nvSpPr>
        <p:spPr>
          <a:xfrm>
            <a:off x="7848453" y="6488668"/>
            <a:ext cx="1295547" cy="369332"/>
          </a:xfrm>
          <a:prstGeom prst="rect">
            <a:avLst/>
          </a:prstGeom>
          <a:noFill/>
        </p:spPr>
        <p:txBody>
          <a:bodyPr wrap="none" rtlCol="0">
            <a:spAutoFit/>
          </a:bodyPr>
          <a:lstStyle/>
          <a:p>
            <a:r>
              <a:rPr lang="en-US" dirty="0" smtClean="0"/>
              <a:t>Spring 2013</a:t>
            </a:r>
            <a:endParaRPr lang="en-US" dirty="0"/>
          </a:p>
        </p:txBody>
      </p:sp>
      <p:pic>
        <p:nvPicPr>
          <p:cNvPr id="3" name="Picture 2"/>
          <p:cNvPicPr>
            <a:picLocks noChangeAspect="1"/>
          </p:cNvPicPr>
          <p:nvPr/>
        </p:nvPicPr>
        <p:blipFill>
          <a:blip r:embed="rId3"/>
          <a:stretch>
            <a:fillRect/>
          </a:stretch>
        </p:blipFill>
        <p:spPr>
          <a:xfrm>
            <a:off x="556075" y="1623998"/>
            <a:ext cx="8098586" cy="4963649"/>
          </a:xfrm>
          <a:prstGeom prst="rect">
            <a:avLst/>
          </a:prstGeom>
        </p:spPr>
      </p:pic>
      <p:sp>
        <p:nvSpPr>
          <p:cNvPr id="8" name="TextBox 7"/>
          <p:cNvSpPr txBox="1"/>
          <p:nvPr/>
        </p:nvSpPr>
        <p:spPr>
          <a:xfrm>
            <a:off x="0" y="6519599"/>
            <a:ext cx="3979775" cy="338554"/>
          </a:xfrm>
          <a:prstGeom prst="rect">
            <a:avLst/>
          </a:prstGeom>
          <a:noFill/>
        </p:spPr>
        <p:txBody>
          <a:bodyPr wrap="none" rtlCol="0">
            <a:spAutoFit/>
          </a:bodyPr>
          <a:lstStyle/>
          <a:p>
            <a:r>
              <a:rPr lang="en-US" sz="1600" dirty="0" smtClean="0"/>
              <a:t>Hassel, et al. 2016. Manuscript in preparation</a:t>
            </a:r>
            <a:endParaRPr lang="en-US" sz="1600" dirty="0"/>
          </a:p>
        </p:txBody>
      </p:sp>
    </p:spTree>
    <p:extLst>
      <p:ext uri="{BB962C8B-B14F-4D97-AF65-F5344CB8AC3E}">
        <p14:creationId xmlns:p14="http://schemas.microsoft.com/office/powerpoint/2010/main" val="9888553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Decrease in bacterial diversity and increase in </a:t>
            </a:r>
            <a:r>
              <a:rPr lang="en-US" sz="3200" dirty="0" smtClean="0"/>
              <a:t>core taxa along stream size gradient</a:t>
            </a:r>
            <a:endParaRPr lang="en-US" sz="3200" dirty="0"/>
          </a:p>
        </p:txBody>
      </p:sp>
      <p:sp>
        <p:nvSpPr>
          <p:cNvPr id="4" name="TextBox 3"/>
          <p:cNvSpPr txBox="1"/>
          <p:nvPr/>
        </p:nvSpPr>
        <p:spPr>
          <a:xfrm>
            <a:off x="4779212" y="6418089"/>
            <a:ext cx="184666" cy="369332"/>
          </a:xfrm>
          <a:prstGeom prst="rect">
            <a:avLst/>
          </a:prstGeom>
          <a:noFill/>
        </p:spPr>
        <p:txBody>
          <a:bodyPr wrap="none" rtlCol="0">
            <a:spAutoFit/>
          </a:bodyPr>
          <a:lstStyle/>
          <a:p>
            <a:endParaRPr lang="en-US" dirty="0"/>
          </a:p>
        </p:txBody>
      </p:sp>
      <p:sp>
        <p:nvSpPr>
          <p:cNvPr id="5" name="TextBox 4"/>
          <p:cNvSpPr txBox="1"/>
          <p:nvPr/>
        </p:nvSpPr>
        <p:spPr>
          <a:xfrm rot="16200000">
            <a:off x="-221417" y="3532521"/>
            <a:ext cx="2328457" cy="769441"/>
          </a:xfrm>
          <a:prstGeom prst="rect">
            <a:avLst/>
          </a:prstGeom>
          <a:solidFill>
            <a:schemeClr val="bg1"/>
          </a:solidFill>
        </p:spPr>
        <p:txBody>
          <a:bodyPr wrap="none" rtlCol="0">
            <a:spAutoFit/>
          </a:bodyPr>
          <a:lstStyle/>
          <a:p>
            <a:pPr algn="ctr"/>
            <a:r>
              <a:rPr lang="en-US" sz="2200" dirty="0" smtClean="0"/>
              <a:t>Microbial Richness</a:t>
            </a:r>
          </a:p>
          <a:p>
            <a:pPr algn="ctr"/>
            <a:r>
              <a:rPr lang="en-US" sz="2200" dirty="0" smtClean="0"/>
              <a:t>(Shannon)</a:t>
            </a:r>
            <a:endParaRPr lang="en-US" sz="2200" dirty="0"/>
          </a:p>
        </p:txBody>
      </p:sp>
      <p:sp>
        <p:nvSpPr>
          <p:cNvPr id="8" name="TextBox 7"/>
          <p:cNvSpPr txBox="1"/>
          <p:nvPr/>
        </p:nvSpPr>
        <p:spPr>
          <a:xfrm>
            <a:off x="0" y="6519446"/>
            <a:ext cx="3979775" cy="338554"/>
          </a:xfrm>
          <a:prstGeom prst="rect">
            <a:avLst/>
          </a:prstGeom>
          <a:noFill/>
        </p:spPr>
        <p:txBody>
          <a:bodyPr wrap="none" rtlCol="0">
            <a:spAutoFit/>
          </a:bodyPr>
          <a:lstStyle/>
          <a:p>
            <a:r>
              <a:rPr lang="en-US" sz="1600" dirty="0" smtClean="0"/>
              <a:t>Hassel, et al. 2016. Manuscript in preparation</a:t>
            </a:r>
            <a:endParaRPr lang="en-US" sz="1600" dirty="0"/>
          </a:p>
        </p:txBody>
      </p:sp>
      <p:pic>
        <p:nvPicPr>
          <p:cNvPr id="6" name="Picture 5"/>
          <p:cNvPicPr>
            <a:picLocks noChangeAspect="1"/>
          </p:cNvPicPr>
          <p:nvPr/>
        </p:nvPicPr>
        <p:blipFill rotWithShape="1">
          <a:blip r:embed="rId3"/>
          <a:srcRect l="5362" r="73611" b="50537"/>
          <a:stretch/>
        </p:blipFill>
        <p:spPr>
          <a:xfrm>
            <a:off x="1327532" y="2516070"/>
            <a:ext cx="2540000" cy="2565400"/>
          </a:xfrm>
          <a:prstGeom prst="rect">
            <a:avLst/>
          </a:prstGeom>
        </p:spPr>
      </p:pic>
      <p:pic>
        <p:nvPicPr>
          <p:cNvPr id="9" name="Picture 8"/>
          <p:cNvPicPr>
            <a:picLocks noChangeAspect="1"/>
          </p:cNvPicPr>
          <p:nvPr/>
        </p:nvPicPr>
        <p:blipFill rotWithShape="1">
          <a:blip r:embed="rId3"/>
          <a:srcRect l="5042" t="48766" r="73611" b="2633"/>
          <a:stretch/>
        </p:blipFill>
        <p:spPr>
          <a:xfrm>
            <a:off x="5329210" y="2868279"/>
            <a:ext cx="2578569" cy="2520710"/>
          </a:xfrm>
          <a:prstGeom prst="rect">
            <a:avLst/>
          </a:prstGeom>
        </p:spPr>
      </p:pic>
      <p:sp>
        <p:nvSpPr>
          <p:cNvPr id="10" name="Rectangle 9"/>
          <p:cNvSpPr/>
          <p:nvPr/>
        </p:nvSpPr>
        <p:spPr>
          <a:xfrm>
            <a:off x="2146300" y="2516070"/>
            <a:ext cx="1295400" cy="35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00532" y="5043370"/>
            <a:ext cx="647700" cy="352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848453" y="6488668"/>
            <a:ext cx="1295547" cy="369332"/>
          </a:xfrm>
          <a:prstGeom prst="rect">
            <a:avLst/>
          </a:prstGeom>
          <a:noFill/>
        </p:spPr>
        <p:txBody>
          <a:bodyPr wrap="none" rtlCol="0">
            <a:spAutoFit/>
          </a:bodyPr>
          <a:lstStyle/>
          <a:p>
            <a:r>
              <a:rPr lang="en-US" dirty="0" smtClean="0"/>
              <a:t>Spring 2013</a:t>
            </a:r>
            <a:endParaRPr lang="en-US" dirty="0"/>
          </a:p>
        </p:txBody>
      </p:sp>
      <p:pic>
        <p:nvPicPr>
          <p:cNvPr id="13" name="Picture 12"/>
          <p:cNvPicPr>
            <a:picLocks noChangeAspect="1"/>
          </p:cNvPicPr>
          <p:nvPr/>
        </p:nvPicPr>
        <p:blipFill rotWithShape="1">
          <a:blip r:embed="rId3"/>
          <a:srcRect l="5042" t="89624" r="73611" b="2633"/>
          <a:stretch/>
        </p:blipFill>
        <p:spPr>
          <a:xfrm>
            <a:off x="1288963" y="4990060"/>
            <a:ext cx="2578569" cy="401624"/>
          </a:xfrm>
          <a:prstGeom prst="rect">
            <a:avLst/>
          </a:prstGeom>
        </p:spPr>
      </p:pic>
      <p:sp>
        <p:nvSpPr>
          <p:cNvPr id="14" name="TextBox 13"/>
          <p:cNvSpPr txBox="1"/>
          <p:nvPr/>
        </p:nvSpPr>
        <p:spPr>
          <a:xfrm rot="16200000">
            <a:off x="3593140" y="3660708"/>
            <a:ext cx="2584831" cy="769441"/>
          </a:xfrm>
          <a:prstGeom prst="rect">
            <a:avLst/>
          </a:prstGeom>
          <a:solidFill>
            <a:schemeClr val="bg1"/>
          </a:solidFill>
        </p:spPr>
        <p:txBody>
          <a:bodyPr wrap="square" rtlCol="0">
            <a:spAutoFit/>
          </a:bodyPr>
          <a:lstStyle/>
          <a:p>
            <a:pPr algn="ctr"/>
            <a:r>
              <a:rPr lang="en-US" sz="2200" dirty="0" smtClean="0"/>
              <a:t>Fraction of </a:t>
            </a:r>
          </a:p>
          <a:p>
            <a:pPr algn="ctr"/>
            <a:r>
              <a:rPr lang="en-US" sz="2200" dirty="0" smtClean="0"/>
              <a:t>freshwater species</a:t>
            </a:r>
          </a:p>
        </p:txBody>
      </p:sp>
    </p:spTree>
    <p:extLst>
      <p:ext uri="{BB962C8B-B14F-4D97-AF65-F5344CB8AC3E}">
        <p14:creationId xmlns:p14="http://schemas.microsoft.com/office/powerpoint/2010/main" val="14978077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seasons, different patterns</a:t>
            </a:r>
            <a:endParaRPr lang="en-US" dirty="0"/>
          </a:p>
        </p:txBody>
      </p:sp>
      <p:pic>
        <p:nvPicPr>
          <p:cNvPr id="4" name="Picture 3"/>
          <p:cNvPicPr>
            <a:picLocks noChangeAspect="1"/>
          </p:cNvPicPr>
          <p:nvPr/>
        </p:nvPicPr>
        <p:blipFill>
          <a:blip r:embed="rId3"/>
          <a:stretch>
            <a:fillRect/>
          </a:stretch>
        </p:blipFill>
        <p:spPr>
          <a:xfrm>
            <a:off x="-10183" y="2184093"/>
            <a:ext cx="9165835" cy="3928873"/>
          </a:xfrm>
          <a:prstGeom prst="rect">
            <a:avLst/>
          </a:prstGeom>
        </p:spPr>
      </p:pic>
      <p:sp>
        <p:nvSpPr>
          <p:cNvPr id="6" name="TextBox 5"/>
          <p:cNvSpPr txBox="1"/>
          <p:nvPr/>
        </p:nvSpPr>
        <p:spPr>
          <a:xfrm>
            <a:off x="0" y="6519446"/>
            <a:ext cx="3979775" cy="338554"/>
          </a:xfrm>
          <a:prstGeom prst="rect">
            <a:avLst/>
          </a:prstGeom>
          <a:noFill/>
        </p:spPr>
        <p:txBody>
          <a:bodyPr wrap="none" rtlCol="0">
            <a:spAutoFit/>
          </a:bodyPr>
          <a:lstStyle/>
          <a:p>
            <a:r>
              <a:rPr lang="en-US" sz="1600" dirty="0" smtClean="0"/>
              <a:t>Hassel, et al. 2016. Manuscript in preparation</a:t>
            </a:r>
            <a:endParaRPr lang="en-US" sz="1600" dirty="0"/>
          </a:p>
        </p:txBody>
      </p:sp>
      <p:sp>
        <p:nvSpPr>
          <p:cNvPr id="5" name="TextBox 4"/>
          <p:cNvSpPr txBox="1"/>
          <p:nvPr/>
        </p:nvSpPr>
        <p:spPr>
          <a:xfrm rot="16200000">
            <a:off x="-456353" y="3034805"/>
            <a:ext cx="1354006" cy="461665"/>
          </a:xfrm>
          <a:prstGeom prst="rect">
            <a:avLst/>
          </a:prstGeom>
          <a:solidFill>
            <a:schemeClr val="bg1"/>
          </a:solidFill>
        </p:spPr>
        <p:txBody>
          <a:bodyPr wrap="none" rtlCol="0">
            <a:spAutoFit/>
          </a:bodyPr>
          <a:lstStyle/>
          <a:p>
            <a:pPr algn="ctr"/>
            <a:r>
              <a:rPr lang="en-US" sz="1200" dirty="0" smtClean="0"/>
              <a:t>Microbial Richness</a:t>
            </a:r>
          </a:p>
          <a:p>
            <a:pPr algn="ctr"/>
            <a:r>
              <a:rPr lang="en-US" sz="1200" dirty="0" smtClean="0"/>
              <a:t>(Shannon)</a:t>
            </a:r>
            <a:endParaRPr lang="en-US" sz="1200" dirty="0"/>
          </a:p>
        </p:txBody>
      </p:sp>
      <p:sp>
        <p:nvSpPr>
          <p:cNvPr id="8" name="TextBox 7"/>
          <p:cNvSpPr txBox="1"/>
          <p:nvPr/>
        </p:nvSpPr>
        <p:spPr>
          <a:xfrm rot="16200000">
            <a:off x="-844657" y="4744584"/>
            <a:ext cx="2181415" cy="461665"/>
          </a:xfrm>
          <a:prstGeom prst="rect">
            <a:avLst/>
          </a:prstGeom>
          <a:solidFill>
            <a:schemeClr val="bg1"/>
          </a:solidFill>
        </p:spPr>
        <p:txBody>
          <a:bodyPr wrap="square" rtlCol="0">
            <a:spAutoFit/>
          </a:bodyPr>
          <a:lstStyle/>
          <a:p>
            <a:pPr algn="ctr"/>
            <a:r>
              <a:rPr lang="en-US" sz="1200" dirty="0" smtClean="0"/>
              <a:t>Fraction of </a:t>
            </a:r>
          </a:p>
          <a:p>
            <a:pPr algn="ctr"/>
            <a:r>
              <a:rPr lang="en-US" sz="1200" dirty="0" smtClean="0"/>
              <a:t>freshwater species</a:t>
            </a:r>
          </a:p>
        </p:txBody>
      </p:sp>
    </p:spTree>
    <p:extLst>
      <p:ext uri="{BB962C8B-B14F-4D97-AF65-F5344CB8AC3E}">
        <p14:creationId xmlns:p14="http://schemas.microsoft.com/office/powerpoint/2010/main" val="10800971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seasons, different patterns</a:t>
            </a:r>
            <a:endParaRPr lang="en-US" dirty="0"/>
          </a:p>
        </p:txBody>
      </p:sp>
      <p:pic>
        <p:nvPicPr>
          <p:cNvPr id="4" name="Picture 3"/>
          <p:cNvPicPr>
            <a:picLocks noChangeAspect="1"/>
          </p:cNvPicPr>
          <p:nvPr/>
        </p:nvPicPr>
        <p:blipFill>
          <a:blip r:embed="rId3"/>
          <a:stretch>
            <a:fillRect/>
          </a:stretch>
        </p:blipFill>
        <p:spPr>
          <a:xfrm>
            <a:off x="-10183" y="2184093"/>
            <a:ext cx="9165835" cy="3928873"/>
          </a:xfrm>
          <a:prstGeom prst="rect">
            <a:avLst/>
          </a:prstGeom>
        </p:spPr>
      </p:pic>
      <p:sp>
        <p:nvSpPr>
          <p:cNvPr id="3" name="Frame 2"/>
          <p:cNvSpPr/>
          <p:nvPr/>
        </p:nvSpPr>
        <p:spPr>
          <a:xfrm>
            <a:off x="724277" y="2213856"/>
            <a:ext cx="1716438" cy="3659469"/>
          </a:xfrm>
          <a:prstGeom prst="frame">
            <a:avLst>
              <a:gd name="adj1" fmla="val 150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4038094" y="2203935"/>
            <a:ext cx="1726359" cy="3669390"/>
          </a:xfrm>
          <a:prstGeom prst="frame">
            <a:avLst>
              <a:gd name="adj1" fmla="val 150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7345564" y="2213856"/>
            <a:ext cx="1726359" cy="3669390"/>
          </a:xfrm>
          <a:prstGeom prst="frame">
            <a:avLst>
              <a:gd name="adj1" fmla="val 150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0" y="6519446"/>
            <a:ext cx="3979775" cy="338554"/>
          </a:xfrm>
          <a:prstGeom prst="rect">
            <a:avLst/>
          </a:prstGeom>
          <a:noFill/>
        </p:spPr>
        <p:txBody>
          <a:bodyPr wrap="none" rtlCol="0">
            <a:spAutoFit/>
          </a:bodyPr>
          <a:lstStyle/>
          <a:p>
            <a:r>
              <a:rPr lang="en-US" sz="1600" dirty="0" smtClean="0"/>
              <a:t>Hassel, et al. 2016. Manuscript in preparation</a:t>
            </a:r>
            <a:endParaRPr lang="en-US" sz="1600" dirty="0"/>
          </a:p>
        </p:txBody>
      </p:sp>
      <p:sp>
        <p:nvSpPr>
          <p:cNvPr id="9" name="TextBox 8"/>
          <p:cNvSpPr txBox="1"/>
          <p:nvPr/>
        </p:nvSpPr>
        <p:spPr>
          <a:xfrm rot="16200000">
            <a:off x="-456353" y="3034805"/>
            <a:ext cx="1354006" cy="461665"/>
          </a:xfrm>
          <a:prstGeom prst="rect">
            <a:avLst/>
          </a:prstGeom>
          <a:solidFill>
            <a:schemeClr val="bg1"/>
          </a:solidFill>
        </p:spPr>
        <p:txBody>
          <a:bodyPr wrap="none" rtlCol="0">
            <a:spAutoFit/>
          </a:bodyPr>
          <a:lstStyle/>
          <a:p>
            <a:pPr algn="ctr"/>
            <a:r>
              <a:rPr lang="en-US" sz="1200" dirty="0" smtClean="0"/>
              <a:t>Microbial Richness</a:t>
            </a:r>
          </a:p>
          <a:p>
            <a:pPr algn="ctr"/>
            <a:r>
              <a:rPr lang="en-US" sz="1200" dirty="0" smtClean="0"/>
              <a:t>(Shannon)</a:t>
            </a:r>
            <a:endParaRPr lang="en-US" sz="1200" dirty="0"/>
          </a:p>
        </p:txBody>
      </p:sp>
      <p:sp>
        <p:nvSpPr>
          <p:cNvPr id="10" name="TextBox 9"/>
          <p:cNvSpPr txBox="1"/>
          <p:nvPr/>
        </p:nvSpPr>
        <p:spPr>
          <a:xfrm rot="16200000">
            <a:off x="-702194" y="4692510"/>
            <a:ext cx="1896486" cy="461665"/>
          </a:xfrm>
          <a:prstGeom prst="rect">
            <a:avLst/>
          </a:prstGeom>
          <a:solidFill>
            <a:schemeClr val="bg1"/>
          </a:solidFill>
        </p:spPr>
        <p:txBody>
          <a:bodyPr wrap="square" rtlCol="0">
            <a:spAutoFit/>
          </a:bodyPr>
          <a:lstStyle/>
          <a:p>
            <a:pPr algn="ctr"/>
            <a:r>
              <a:rPr lang="en-US" sz="1200" dirty="0" smtClean="0"/>
              <a:t>Freshwater associated</a:t>
            </a:r>
          </a:p>
          <a:p>
            <a:pPr algn="ctr"/>
            <a:r>
              <a:rPr lang="en-US" sz="1200" dirty="0" smtClean="0"/>
              <a:t>Fractional abundance</a:t>
            </a:r>
            <a:endParaRPr lang="en-US" sz="1200" dirty="0"/>
          </a:p>
        </p:txBody>
      </p:sp>
      <p:sp>
        <p:nvSpPr>
          <p:cNvPr id="14" name="TextBox 13"/>
          <p:cNvSpPr txBox="1"/>
          <p:nvPr/>
        </p:nvSpPr>
        <p:spPr>
          <a:xfrm rot="16200000">
            <a:off x="-844657" y="4744584"/>
            <a:ext cx="2181415" cy="461665"/>
          </a:xfrm>
          <a:prstGeom prst="rect">
            <a:avLst/>
          </a:prstGeom>
          <a:solidFill>
            <a:schemeClr val="bg1"/>
          </a:solidFill>
        </p:spPr>
        <p:txBody>
          <a:bodyPr wrap="square" rtlCol="0">
            <a:spAutoFit/>
          </a:bodyPr>
          <a:lstStyle/>
          <a:p>
            <a:pPr algn="ctr"/>
            <a:r>
              <a:rPr lang="en-US" sz="1200" dirty="0" smtClean="0"/>
              <a:t>Fraction of </a:t>
            </a:r>
          </a:p>
          <a:p>
            <a:pPr algn="ctr"/>
            <a:r>
              <a:rPr lang="en-US" sz="1200" dirty="0" smtClean="0"/>
              <a:t>freshwater species</a:t>
            </a:r>
          </a:p>
        </p:txBody>
      </p:sp>
    </p:spTree>
    <p:extLst>
      <p:ext uri="{BB962C8B-B14F-4D97-AF65-F5344CB8AC3E}">
        <p14:creationId xmlns:p14="http://schemas.microsoft.com/office/powerpoint/2010/main" val="2086722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seasons, different patterns</a:t>
            </a:r>
            <a:endParaRPr lang="en-US" dirty="0"/>
          </a:p>
        </p:txBody>
      </p:sp>
      <p:pic>
        <p:nvPicPr>
          <p:cNvPr id="4" name="Picture 3"/>
          <p:cNvPicPr>
            <a:picLocks noChangeAspect="1"/>
          </p:cNvPicPr>
          <p:nvPr/>
        </p:nvPicPr>
        <p:blipFill>
          <a:blip r:embed="rId3"/>
          <a:stretch>
            <a:fillRect/>
          </a:stretch>
        </p:blipFill>
        <p:spPr>
          <a:xfrm>
            <a:off x="-10183" y="2184093"/>
            <a:ext cx="9165835" cy="3928873"/>
          </a:xfrm>
          <a:prstGeom prst="rect">
            <a:avLst/>
          </a:prstGeom>
        </p:spPr>
      </p:pic>
      <p:sp>
        <p:nvSpPr>
          <p:cNvPr id="6" name="Frame 5"/>
          <p:cNvSpPr/>
          <p:nvPr/>
        </p:nvSpPr>
        <p:spPr>
          <a:xfrm>
            <a:off x="2381190" y="2215294"/>
            <a:ext cx="1700044" cy="3669390"/>
          </a:xfrm>
          <a:prstGeom prst="frame">
            <a:avLst>
              <a:gd name="adj1" fmla="val 1501"/>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5688659" y="2225215"/>
            <a:ext cx="1726359" cy="3669390"/>
          </a:xfrm>
          <a:prstGeom prst="frame">
            <a:avLst>
              <a:gd name="adj1" fmla="val 1501"/>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0183" y="6519446"/>
            <a:ext cx="3979775" cy="338554"/>
          </a:xfrm>
          <a:prstGeom prst="rect">
            <a:avLst/>
          </a:prstGeom>
          <a:noFill/>
        </p:spPr>
        <p:txBody>
          <a:bodyPr wrap="none" rtlCol="0">
            <a:spAutoFit/>
          </a:bodyPr>
          <a:lstStyle/>
          <a:p>
            <a:r>
              <a:rPr lang="en-US" sz="1600" dirty="0" smtClean="0"/>
              <a:t>Hassel, et al. 2016. Manuscript in preparation</a:t>
            </a:r>
            <a:endParaRPr lang="en-US" sz="1600" dirty="0"/>
          </a:p>
        </p:txBody>
      </p:sp>
      <p:sp>
        <p:nvSpPr>
          <p:cNvPr id="9" name="TextBox 8"/>
          <p:cNvSpPr txBox="1"/>
          <p:nvPr/>
        </p:nvSpPr>
        <p:spPr>
          <a:xfrm rot="16200000">
            <a:off x="-456353" y="3034805"/>
            <a:ext cx="1354006" cy="461665"/>
          </a:xfrm>
          <a:prstGeom prst="rect">
            <a:avLst/>
          </a:prstGeom>
          <a:solidFill>
            <a:schemeClr val="bg1"/>
          </a:solidFill>
        </p:spPr>
        <p:txBody>
          <a:bodyPr wrap="none" rtlCol="0">
            <a:spAutoFit/>
          </a:bodyPr>
          <a:lstStyle/>
          <a:p>
            <a:pPr algn="ctr"/>
            <a:r>
              <a:rPr lang="en-US" sz="1200" dirty="0" smtClean="0"/>
              <a:t>Microbial Richness</a:t>
            </a:r>
          </a:p>
          <a:p>
            <a:pPr algn="ctr"/>
            <a:r>
              <a:rPr lang="en-US" sz="1200" dirty="0" smtClean="0"/>
              <a:t>(Shannon)</a:t>
            </a:r>
            <a:endParaRPr lang="en-US" sz="1200" dirty="0"/>
          </a:p>
        </p:txBody>
      </p:sp>
      <p:sp>
        <p:nvSpPr>
          <p:cNvPr id="10" name="TextBox 9"/>
          <p:cNvSpPr txBox="1"/>
          <p:nvPr/>
        </p:nvSpPr>
        <p:spPr>
          <a:xfrm rot="16200000">
            <a:off x="-702194" y="4692510"/>
            <a:ext cx="1896486" cy="461665"/>
          </a:xfrm>
          <a:prstGeom prst="rect">
            <a:avLst/>
          </a:prstGeom>
          <a:solidFill>
            <a:schemeClr val="bg1"/>
          </a:solidFill>
        </p:spPr>
        <p:txBody>
          <a:bodyPr wrap="square" rtlCol="0">
            <a:spAutoFit/>
          </a:bodyPr>
          <a:lstStyle/>
          <a:p>
            <a:pPr algn="ctr"/>
            <a:r>
              <a:rPr lang="en-US" sz="1200" dirty="0" smtClean="0"/>
              <a:t>Freshwater associated</a:t>
            </a:r>
          </a:p>
          <a:p>
            <a:pPr algn="ctr"/>
            <a:r>
              <a:rPr lang="en-US" sz="1200" dirty="0" smtClean="0"/>
              <a:t>Fractional abundance</a:t>
            </a:r>
            <a:endParaRPr lang="en-US" sz="1200" dirty="0"/>
          </a:p>
        </p:txBody>
      </p:sp>
      <p:sp>
        <p:nvSpPr>
          <p:cNvPr id="11" name="TextBox 10"/>
          <p:cNvSpPr txBox="1"/>
          <p:nvPr/>
        </p:nvSpPr>
        <p:spPr>
          <a:xfrm rot="16200000">
            <a:off x="-844657" y="4744584"/>
            <a:ext cx="2181415" cy="461665"/>
          </a:xfrm>
          <a:prstGeom prst="rect">
            <a:avLst/>
          </a:prstGeom>
          <a:solidFill>
            <a:schemeClr val="bg1"/>
          </a:solidFill>
        </p:spPr>
        <p:txBody>
          <a:bodyPr wrap="square" rtlCol="0">
            <a:spAutoFit/>
          </a:bodyPr>
          <a:lstStyle/>
          <a:p>
            <a:pPr algn="ctr"/>
            <a:r>
              <a:rPr lang="en-US" sz="1200" dirty="0" smtClean="0"/>
              <a:t>Fraction of </a:t>
            </a:r>
          </a:p>
          <a:p>
            <a:pPr algn="ctr"/>
            <a:r>
              <a:rPr lang="en-US" sz="1200" dirty="0" smtClean="0"/>
              <a:t>freshwater species</a:t>
            </a:r>
          </a:p>
        </p:txBody>
      </p:sp>
    </p:spTree>
    <p:extLst>
      <p:ext uri="{BB962C8B-B14F-4D97-AF65-F5344CB8AC3E}">
        <p14:creationId xmlns:p14="http://schemas.microsoft.com/office/powerpoint/2010/main" val="17213008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pectru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11399</TotalTime>
  <Words>1741</Words>
  <Application>Microsoft Macintosh PowerPoint</Application>
  <PresentationFormat>On-screen Show (4:3)</PresentationFormat>
  <Paragraphs>113</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Spectrum</vt:lpstr>
      <vt:lpstr>Bacterial community assembly in the Upper Oconee Watershed</vt:lpstr>
      <vt:lpstr>The Ottesen Lab</vt:lpstr>
      <vt:lpstr>Ongoing projects: seasonal sampling</vt:lpstr>
      <vt:lpstr>Methods</vt:lpstr>
      <vt:lpstr>Decrease in bacterial diversity and increase in core taxa along stream size gradient</vt:lpstr>
      <vt:lpstr>Decrease in bacterial diversity and increase in core taxa along stream size gradient</vt:lpstr>
      <vt:lpstr>Different seasons, different patterns</vt:lpstr>
      <vt:lpstr>Different seasons, different patterns</vt:lpstr>
      <vt:lpstr>Different seasons, different patterns</vt:lpstr>
      <vt:lpstr>Focusing in on McNutts Creek</vt:lpstr>
      <vt:lpstr>Future studies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Bacterial community assembly in the Upper Oconee Watershed </dc:title>
  <dc:creator>Morgan Teachey</dc:creator>
  <cp:lastModifiedBy>Morgan Teachey</cp:lastModifiedBy>
  <cp:revision>72</cp:revision>
  <dcterms:created xsi:type="dcterms:W3CDTF">2016-09-15T13:34:58Z</dcterms:created>
  <dcterms:modified xsi:type="dcterms:W3CDTF">2016-09-29T20:05:58Z</dcterms:modified>
</cp:coreProperties>
</file>