
<file path=[Content_Types].xml><?xml version="1.0" encoding="utf-8"?>
<Types xmlns="http://schemas.openxmlformats.org/package/2006/content-types">
  <Default Extension="xml" ContentType="application/xml"/>
  <Default Extension="jpg" ContentType="image/jpeg"/>
  <Default Extension="tiff" ContentType="image/tiff"/>
  <Default Extension="mp4" ContentType="video/unknown"/>
  <Default Extension="jpeg" ContentType="image/jpeg"/>
  <Default Extension="rels" ContentType="application/vnd.openxmlformats-package.relationships+xml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72" r:id="rId4"/>
    <p:sldId id="264" r:id="rId5"/>
    <p:sldId id="280" r:id="rId6"/>
    <p:sldId id="259" r:id="rId7"/>
    <p:sldId id="260" r:id="rId8"/>
    <p:sldId id="262" r:id="rId9"/>
    <p:sldId id="278" r:id="rId10"/>
    <p:sldId id="279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6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36" y="-7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NO%20NAME:WhiteDam_Passage+Natl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NO%20NAME:WhiteDam_Passage+Natl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NO%20NAME:WhiteDam_Passage+Natl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Passage Rate for 8ft Breach</a:t>
            </a:r>
          </a:p>
        </c:rich>
      </c:tx>
      <c:layout/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v>Altamaha Shiner</c:v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numRef>
              <c:f>'graph data'!$A$2:$A$31</c:f>
              <c:numCache>
                <c:formatCode>General</c:formatCode>
                <c:ptCount val="30"/>
                <c:pt idx="0">
                  <c:v>5.0</c:v>
                </c:pt>
                <c:pt idx="1">
                  <c:v>10.0</c:v>
                </c:pt>
                <c:pt idx="2">
                  <c:v>20.0</c:v>
                </c:pt>
                <c:pt idx="3">
                  <c:v>30.0</c:v>
                </c:pt>
                <c:pt idx="4">
                  <c:v>40.0</c:v>
                </c:pt>
                <c:pt idx="5">
                  <c:v>50.0</c:v>
                </c:pt>
                <c:pt idx="6">
                  <c:v>60.0</c:v>
                </c:pt>
                <c:pt idx="7">
                  <c:v>70.0</c:v>
                </c:pt>
                <c:pt idx="8">
                  <c:v>80.0</c:v>
                </c:pt>
                <c:pt idx="9">
                  <c:v>90.0</c:v>
                </c:pt>
                <c:pt idx="10">
                  <c:v>100.0</c:v>
                </c:pt>
                <c:pt idx="11">
                  <c:v>200.0</c:v>
                </c:pt>
                <c:pt idx="12">
                  <c:v>300.0</c:v>
                </c:pt>
                <c:pt idx="13">
                  <c:v>400.0</c:v>
                </c:pt>
                <c:pt idx="14">
                  <c:v>500.0</c:v>
                </c:pt>
                <c:pt idx="15">
                  <c:v>600.0</c:v>
                </c:pt>
                <c:pt idx="16">
                  <c:v>700.0</c:v>
                </c:pt>
                <c:pt idx="17">
                  <c:v>800.0</c:v>
                </c:pt>
                <c:pt idx="18">
                  <c:v>900.0</c:v>
                </c:pt>
                <c:pt idx="19">
                  <c:v>1000.0</c:v>
                </c:pt>
                <c:pt idx="20">
                  <c:v>2000.0</c:v>
                </c:pt>
                <c:pt idx="21">
                  <c:v>3000.0</c:v>
                </c:pt>
                <c:pt idx="22">
                  <c:v>4000.0</c:v>
                </c:pt>
                <c:pt idx="23">
                  <c:v>5000.0</c:v>
                </c:pt>
                <c:pt idx="24">
                  <c:v>6000.0</c:v>
                </c:pt>
                <c:pt idx="25">
                  <c:v>7000.0</c:v>
                </c:pt>
                <c:pt idx="26">
                  <c:v>8000.0</c:v>
                </c:pt>
                <c:pt idx="27">
                  <c:v>9000.0</c:v>
                </c:pt>
                <c:pt idx="28">
                  <c:v>10000.0</c:v>
                </c:pt>
                <c:pt idx="29">
                  <c:v>20000.0</c:v>
                </c:pt>
              </c:numCache>
            </c:numRef>
          </c:cat>
          <c:val>
            <c:numRef>
              <c:f>'graph data'!$C$2:$C$31</c:f>
              <c:numCache>
                <c:formatCode>General</c:formatCode>
                <c:ptCount val="30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  <c:pt idx="13">
                  <c:v>0.0</c:v>
                </c:pt>
                <c:pt idx="14">
                  <c:v>0.0</c:v>
                </c:pt>
                <c:pt idx="15">
                  <c:v>0.0</c:v>
                </c:pt>
                <c:pt idx="16">
                  <c:v>0.0</c:v>
                </c:pt>
                <c:pt idx="17">
                  <c:v>0.0</c:v>
                </c:pt>
                <c:pt idx="18">
                  <c:v>0.0</c:v>
                </c:pt>
                <c:pt idx="19">
                  <c:v>0.0</c:v>
                </c:pt>
                <c:pt idx="20">
                  <c:v>0.0</c:v>
                </c:pt>
                <c:pt idx="21">
                  <c:v>0.0</c:v>
                </c:pt>
                <c:pt idx="22">
                  <c:v>0.0</c:v>
                </c:pt>
                <c:pt idx="23">
                  <c:v>0.0</c:v>
                </c:pt>
                <c:pt idx="24">
                  <c:v>0.0</c:v>
                </c:pt>
                <c:pt idx="25">
                  <c:v>0.0</c:v>
                </c:pt>
                <c:pt idx="26">
                  <c:v>0.0</c:v>
                </c:pt>
                <c:pt idx="27">
                  <c:v>0.0</c:v>
                </c:pt>
                <c:pt idx="28">
                  <c:v>0.0</c:v>
                </c:pt>
                <c:pt idx="29">
                  <c:v>0.0</c:v>
                </c:pt>
              </c:numCache>
            </c:numRef>
          </c:val>
          <c:smooth val="0"/>
        </c:ser>
        <c:ser>
          <c:idx val="2"/>
          <c:order val="1"/>
          <c:tx>
            <c:v>Robust Redhorse</c:v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val>
            <c:numRef>
              <c:f>'graph data'!$E$2:$E$31</c:f>
              <c:numCache>
                <c:formatCode>General</c:formatCode>
                <c:ptCount val="30"/>
                <c:pt idx="0">
                  <c:v>1.0</c:v>
                </c:pt>
                <c:pt idx="1">
                  <c:v>1.0</c:v>
                </c:pt>
                <c:pt idx="2">
                  <c:v>1.0</c:v>
                </c:pt>
                <c:pt idx="3">
                  <c:v>1.0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  <c:pt idx="13">
                  <c:v>0.0</c:v>
                </c:pt>
                <c:pt idx="14">
                  <c:v>0.0</c:v>
                </c:pt>
                <c:pt idx="15">
                  <c:v>0.0</c:v>
                </c:pt>
                <c:pt idx="16">
                  <c:v>0.0</c:v>
                </c:pt>
                <c:pt idx="17">
                  <c:v>0.0</c:v>
                </c:pt>
                <c:pt idx="18">
                  <c:v>0.0</c:v>
                </c:pt>
                <c:pt idx="19">
                  <c:v>0.0</c:v>
                </c:pt>
                <c:pt idx="20">
                  <c:v>0.0</c:v>
                </c:pt>
                <c:pt idx="21">
                  <c:v>0.0</c:v>
                </c:pt>
                <c:pt idx="22">
                  <c:v>0.0</c:v>
                </c:pt>
                <c:pt idx="23">
                  <c:v>0.0</c:v>
                </c:pt>
                <c:pt idx="24">
                  <c:v>0.0</c:v>
                </c:pt>
                <c:pt idx="25">
                  <c:v>0.0</c:v>
                </c:pt>
                <c:pt idx="26">
                  <c:v>0.0</c:v>
                </c:pt>
                <c:pt idx="27">
                  <c:v>0.0</c:v>
                </c:pt>
                <c:pt idx="28">
                  <c:v>0.0</c:v>
                </c:pt>
                <c:pt idx="29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53433416"/>
        <c:axId val="2073849208"/>
      </c:lineChart>
      <c:lineChart>
        <c:grouping val="standard"/>
        <c:varyColors val="0"/>
        <c:ser>
          <c:idx val="4"/>
          <c:order val="2"/>
          <c:tx>
            <c:v>Flow Frequency</c:v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val>
            <c:numRef>
              <c:f>'graph data'!$B$2:$B$31</c:f>
              <c:numCache>
                <c:formatCode>General</c:formatCode>
                <c:ptCount val="30"/>
                <c:pt idx="0">
                  <c:v>7.11161682608541E-5</c:v>
                </c:pt>
                <c:pt idx="1">
                  <c:v>0.000320022757173843</c:v>
                </c:pt>
                <c:pt idx="2">
                  <c:v>0.00195569462717349</c:v>
                </c:pt>
                <c:pt idx="3">
                  <c:v>0.00366248266543399</c:v>
                </c:pt>
                <c:pt idx="4">
                  <c:v>0.00629378089108559</c:v>
                </c:pt>
                <c:pt idx="5">
                  <c:v>0.00739608149912883</c:v>
                </c:pt>
                <c:pt idx="6">
                  <c:v>0.00864061444369377</c:v>
                </c:pt>
                <c:pt idx="7">
                  <c:v>0.00896063720086762</c:v>
                </c:pt>
                <c:pt idx="8">
                  <c:v>0.00974291505173701</c:v>
                </c:pt>
                <c:pt idx="9">
                  <c:v>0.0100273797247804</c:v>
                </c:pt>
                <c:pt idx="10">
                  <c:v>0.0119830743519539</c:v>
                </c:pt>
                <c:pt idx="11">
                  <c:v>0.175621377520179</c:v>
                </c:pt>
                <c:pt idx="12">
                  <c:v>0.198236319027131</c:v>
                </c:pt>
                <c:pt idx="13">
                  <c:v>0.146997119795185</c:v>
                </c:pt>
                <c:pt idx="14">
                  <c:v>0.11158126800128</c:v>
                </c:pt>
                <c:pt idx="15">
                  <c:v>0.0821391743412865</c:v>
                </c:pt>
                <c:pt idx="16">
                  <c:v>0.0536571489528144</c:v>
                </c:pt>
                <c:pt idx="17">
                  <c:v>0.032642321231732</c:v>
                </c:pt>
                <c:pt idx="18">
                  <c:v>0.0251751235643424</c:v>
                </c:pt>
                <c:pt idx="19">
                  <c:v>0.0176368097286917</c:v>
                </c:pt>
                <c:pt idx="20">
                  <c:v>0.0575685382071614</c:v>
                </c:pt>
                <c:pt idx="21">
                  <c:v>0.014401024072823</c:v>
                </c:pt>
                <c:pt idx="22">
                  <c:v>0.0064715713117377</c:v>
                </c:pt>
                <c:pt idx="23">
                  <c:v>0.00334245990826021</c:v>
                </c:pt>
                <c:pt idx="24">
                  <c:v>0.00199125271130385</c:v>
                </c:pt>
                <c:pt idx="25">
                  <c:v>0.00145788144934755</c:v>
                </c:pt>
                <c:pt idx="26">
                  <c:v>0.000533371261956406</c:v>
                </c:pt>
                <c:pt idx="27">
                  <c:v>0.000533371261956406</c:v>
                </c:pt>
                <c:pt idx="28">
                  <c:v>0.000320022757173799</c:v>
                </c:pt>
                <c:pt idx="29">
                  <c:v>0.000640045514347709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53547928"/>
        <c:axId val="-2053711944"/>
      </c:lineChart>
      <c:catAx>
        <c:axId val="-205343341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Discharge (cfs)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73849208"/>
        <c:crosses val="autoZero"/>
        <c:auto val="1"/>
        <c:lblAlgn val="ctr"/>
        <c:lblOffset val="100"/>
        <c:noMultiLvlLbl val="0"/>
      </c:catAx>
      <c:valAx>
        <c:axId val="2073849208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Pass Rate (1=yes,</a:t>
                </a:r>
                <a:r>
                  <a:rPr lang="en-US" baseline="0"/>
                  <a:t> 0=no)</a:t>
                </a:r>
                <a:endParaRPr lang="en-US"/>
              </a:p>
            </c:rich>
          </c:tx>
          <c:layout/>
          <c:overlay val="0"/>
          <c:spPr>
            <a:noFill/>
            <a:ln>
              <a:noFill/>
            </a:ln>
            <a:effectLst/>
          </c:sp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053433416"/>
        <c:crosses val="autoZero"/>
        <c:crossBetween val="between"/>
      </c:valAx>
      <c:valAx>
        <c:axId val="-2053711944"/>
        <c:scaling>
          <c:orientation val="minMax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Annual</a:t>
                </a:r>
                <a:r>
                  <a:rPr lang="en-US" baseline="0"/>
                  <a:t> Flow Frequency</a:t>
                </a:r>
                <a:endParaRPr lang="en-US"/>
              </a:p>
            </c:rich>
          </c:tx>
          <c:layout/>
          <c:overlay val="0"/>
          <c:spPr>
            <a:noFill/>
            <a:ln>
              <a:noFill/>
            </a:ln>
            <a:effectLst/>
          </c:sp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053547928"/>
        <c:crosses val="max"/>
        <c:crossBetween val="between"/>
      </c:valAx>
      <c:catAx>
        <c:axId val="-2053547928"/>
        <c:scaling>
          <c:orientation val="minMax"/>
        </c:scaling>
        <c:delete val="1"/>
        <c:axPos val="b"/>
        <c:majorTickMark val="out"/>
        <c:minorTickMark val="none"/>
        <c:tickLblPos val="nextTo"/>
        <c:crossAx val="-2053711944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Passage Rate for 16ft Breach</a:t>
            </a:r>
          </a:p>
        </c:rich>
      </c:tx>
      <c:layout/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v>Altamaha Shiner</c:v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numRef>
              <c:f>'graph data'!$A$2:$A$31</c:f>
              <c:numCache>
                <c:formatCode>General</c:formatCode>
                <c:ptCount val="30"/>
                <c:pt idx="0">
                  <c:v>5.0</c:v>
                </c:pt>
                <c:pt idx="1">
                  <c:v>10.0</c:v>
                </c:pt>
                <c:pt idx="2">
                  <c:v>20.0</c:v>
                </c:pt>
                <c:pt idx="3">
                  <c:v>30.0</c:v>
                </c:pt>
                <c:pt idx="4">
                  <c:v>40.0</c:v>
                </c:pt>
                <c:pt idx="5">
                  <c:v>50.0</c:v>
                </c:pt>
                <c:pt idx="6">
                  <c:v>60.0</c:v>
                </c:pt>
                <c:pt idx="7">
                  <c:v>70.0</c:v>
                </c:pt>
                <c:pt idx="8">
                  <c:v>80.0</c:v>
                </c:pt>
                <c:pt idx="9">
                  <c:v>90.0</c:v>
                </c:pt>
                <c:pt idx="10">
                  <c:v>100.0</c:v>
                </c:pt>
                <c:pt idx="11">
                  <c:v>200.0</c:v>
                </c:pt>
                <c:pt idx="12">
                  <c:v>300.0</c:v>
                </c:pt>
                <c:pt idx="13">
                  <c:v>400.0</c:v>
                </c:pt>
                <c:pt idx="14">
                  <c:v>500.0</c:v>
                </c:pt>
                <c:pt idx="15">
                  <c:v>600.0</c:v>
                </c:pt>
                <c:pt idx="16">
                  <c:v>700.0</c:v>
                </c:pt>
                <c:pt idx="17">
                  <c:v>800.0</c:v>
                </c:pt>
                <c:pt idx="18">
                  <c:v>900.0</c:v>
                </c:pt>
                <c:pt idx="19">
                  <c:v>1000.0</c:v>
                </c:pt>
                <c:pt idx="20">
                  <c:v>2000.0</c:v>
                </c:pt>
                <c:pt idx="21">
                  <c:v>3000.0</c:v>
                </c:pt>
                <c:pt idx="22">
                  <c:v>4000.0</c:v>
                </c:pt>
                <c:pt idx="23">
                  <c:v>5000.0</c:v>
                </c:pt>
                <c:pt idx="24">
                  <c:v>6000.0</c:v>
                </c:pt>
                <c:pt idx="25">
                  <c:v>7000.0</c:v>
                </c:pt>
                <c:pt idx="26">
                  <c:v>8000.0</c:v>
                </c:pt>
                <c:pt idx="27">
                  <c:v>9000.0</c:v>
                </c:pt>
                <c:pt idx="28">
                  <c:v>10000.0</c:v>
                </c:pt>
                <c:pt idx="29">
                  <c:v>20000.0</c:v>
                </c:pt>
              </c:numCache>
            </c:numRef>
          </c:cat>
          <c:val>
            <c:numRef>
              <c:f>'graph data'!$H$2:$H$31</c:f>
              <c:numCache>
                <c:formatCode>General</c:formatCode>
                <c:ptCount val="30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  <c:pt idx="13">
                  <c:v>0.0</c:v>
                </c:pt>
                <c:pt idx="14">
                  <c:v>0.0</c:v>
                </c:pt>
                <c:pt idx="15">
                  <c:v>0.0</c:v>
                </c:pt>
                <c:pt idx="16">
                  <c:v>0.0</c:v>
                </c:pt>
                <c:pt idx="17">
                  <c:v>0.0</c:v>
                </c:pt>
                <c:pt idx="18">
                  <c:v>0.0</c:v>
                </c:pt>
                <c:pt idx="19">
                  <c:v>0.0</c:v>
                </c:pt>
                <c:pt idx="20">
                  <c:v>0.0</c:v>
                </c:pt>
                <c:pt idx="21">
                  <c:v>0.0</c:v>
                </c:pt>
                <c:pt idx="22">
                  <c:v>0.0</c:v>
                </c:pt>
                <c:pt idx="23">
                  <c:v>0.0</c:v>
                </c:pt>
                <c:pt idx="24">
                  <c:v>0.0</c:v>
                </c:pt>
                <c:pt idx="25">
                  <c:v>0.0</c:v>
                </c:pt>
                <c:pt idx="26">
                  <c:v>0.0</c:v>
                </c:pt>
                <c:pt idx="27">
                  <c:v>0.0</c:v>
                </c:pt>
                <c:pt idx="28">
                  <c:v>0.0</c:v>
                </c:pt>
                <c:pt idx="29">
                  <c:v>0.0</c:v>
                </c:pt>
              </c:numCache>
            </c:numRef>
          </c:val>
          <c:smooth val="0"/>
        </c:ser>
        <c:ser>
          <c:idx val="2"/>
          <c:order val="1"/>
          <c:tx>
            <c:v>Robust Redhorse</c:v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val>
            <c:numRef>
              <c:f>'graph data'!$J$2:$J$31</c:f>
              <c:numCache>
                <c:formatCode>General</c:formatCode>
                <c:ptCount val="30"/>
                <c:pt idx="0">
                  <c:v>1.0</c:v>
                </c:pt>
                <c:pt idx="1">
                  <c:v>1.0</c:v>
                </c:pt>
                <c:pt idx="2">
                  <c:v>1.0</c:v>
                </c:pt>
                <c:pt idx="3">
                  <c:v>1.0</c:v>
                </c:pt>
                <c:pt idx="4">
                  <c:v>1.0</c:v>
                </c:pt>
                <c:pt idx="5">
                  <c:v>1.0</c:v>
                </c:pt>
                <c:pt idx="6">
                  <c:v>1.0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  <c:pt idx="13">
                  <c:v>0.0</c:v>
                </c:pt>
                <c:pt idx="14">
                  <c:v>0.0</c:v>
                </c:pt>
                <c:pt idx="15">
                  <c:v>0.0</c:v>
                </c:pt>
                <c:pt idx="16">
                  <c:v>0.0</c:v>
                </c:pt>
                <c:pt idx="17">
                  <c:v>0.0</c:v>
                </c:pt>
                <c:pt idx="18">
                  <c:v>0.0</c:v>
                </c:pt>
                <c:pt idx="19">
                  <c:v>0.0</c:v>
                </c:pt>
                <c:pt idx="20">
                  <c:v>0.0</c:v>
                </c:pt>
                <c:pt idx="21">
                  <c:v>0.0</c:v>
                </c:pt>
                <c:pt idx="22">
                  <c:v>0.0</c:v>
                </c:pt>
                <c:pt idx="23">
                  <c:v>0.0</c:v>
                </c:pt>
                <c:pt idx="24">
                  <c:v>0.0</c:v>
                </c:pt>
                <c:pt idx="25">
                  <c:v>0.0</c:v>
                </c:pt>
                <c:pt idx="26">
                  <c:v>0.0</c:v>
                </c:pt>
                <c:pt idx="27">
                  <c:v>0.0</c:v>
                </c:pt>
                <c:pt idx="28">
                  <c:v>0.0</c:v>
                </c:pt>
                <c:pt idx="29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87065816"/>
        <c:axId val="-2087054552"/>
      </c:lineChart>
      <c:lineChart>
        <c:grouping val="standard"/>
        <c:varyColors val="0"/>
        <c:ser>
          <c:idx val="4"/>
          <c:order val="2"/>
          <c:tx>
            <c:v>Flow Frequency</c:v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val>
            <c:numRef>
              <c:f>'graph data'!$B$2:$B$31</c:f>
              <c:numCache>
                <c:formatCode>General</c:formatCode>
                <c:ptCount val="30"/>
                <c:pt idx="0">
                  <c:v>7.11161682608541E-5</c:v>
                </c:pt>
                <c:pt idx="1">
                  <c:v>0.000320022757173843</c:v>
                </c:pt>
                <c:pt idx="2">
                  <c:v>0.00195569462717349</c:v>
                </c:pt>
                <c:pt idx="3">
                  <c:v>0.00366248266543399</c:v>
                </c:pt>
                <c:pt idx="4">
                  <c:v>0.00629378089108559</c:v>
                </c:pt>
                <c:pt idx="5">
                  <c:v>0.00739608149912883</c:v>
                </c:pt>
                <c:pt idx="6">
                  <c:v>0.00864061444369377</c:v>
                </c:pt>
                <c:pt idx="7">
                  <c:v>0.00896063720086762</c:v>
                </c:pt>
                <c:pt idx="8">
                  <c:v>0.00974291505173701</c:v>
                </c:pt>
                <c:pt idx="9">
                  <c:v>0.0100273797247804</c:v>
                </c:pt>
                <c:pt idx="10">
                  <c:v>0.0119830743519539</c:v>
                </c:pt>
                <c:pt idx="11">
                  <c:v>0.175621377520179</c:v>
                </c:pt>
                <c:pt idx="12">
                  <c:v>0.198236319027131</c:v>
                </c:pt>
                <c:pt idx="13">
                  <c:v>0.146997119795185</c:v>
                </c:pt>
                <c:pt idx="14">
                  <c:v>0.11158126800128</c:v>
                </c:pt>
                <c:pt idx="15">
                  <c:v>0.0821391743412865</c:v>
                </c:pt>
                <c:pt idx="16">
                  <c:v>0.0536571489528144</c:v>
                </c:pt>
                <c:pt idx="17">
                  <c:v>0.032642321231732</c:v>
                </c:pt>
                <c:pt idx="18">
                  <c:v>0.0251751235643424</c:v>
                </c:pt>
                <c:pt idx="19">
                  <c:v>0.0176368097286917</c:v>
                </c:pt>
                <c:pt idx="20">
                  <c:v>0.0575685382071614</c:v>
                </c:pt>
                <c:pt idx="21">
                  <c:v>0.014401024072823</c:v>
                </c:pt>
                <c:pt idx="22">
                  <c:v>0.0064715713117377</c:v>
                </c:pt>
                <c:pt idx="23">
                  <c:v>0.00334245990826021</c:v>
                </c:pt>
                <c:pt idx="24">
                  <c:v>0.00199125271130385</c:v>
                </c:pt>
                <c:pt idx="25">
                  <c:v>0.00145788144934755</c:v>
                </c:pt>
                <c:pt idx="26">
                  <c:v>0.000533371261956406</c:v>
                </c:pt>
                <c:pt idx="27">
                  <c:v>0.000533371261956406</c:v>
                </c:pt>
                <c:pt idx="28">
                  <c:v>0.000320022757173799</c:v>
                </c:pt>
                <c:pt idx="29">
                  <c:v>0.000640045514347709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87056648"/>
        <c:axId val="-2054068424"/>
      </c:lineChart>
      <c:catAx>
        <c:axId val="-208706581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Discharge (cfs)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087054552"/>
        <c:crosses val="autoZero"/>
        <c:auto val="1"/>
        <c:lblAlgn val="ctr"/>
        <c:lblOffset val="100"/>
        <c:noMultiLvlLbl val="0"/>
      </c:catAx>
      <c:valAx>
        <c:axId val="-2087054552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Pass Rate (1=yes,</a:t>
                </a:r>
                <a:r>
                  <a:rPr lang="en-US" baseline="0"/>
                  <a:t> 0=no)</a:t>
                </a:r>
                <a:endParaRPr lang="en-US"/>
              </a:p>
            </c:rich>
          </c:tx>
          <c:layout/>
          <c:overlay val="0"/>
          <c:spPr>
            <a:noFill/>
            <a:ln>
              <a:noFill/>
            </a:ln>
            <a:effectLst/>
          </c:sp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087065816"/>
        <c:crosses val="autoZero"/>
        <c:crossBetween val="between"/>
      </c:valAx>
      <c:valAx>
        <c:axId val="-2054068424"/>
        <c:scaling>
          <c:orientation val="minMax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Annual</a:t>
                </a:r>
                <a:r>
                  <a:rPr lang="en-US" baseline="0"/>
                  <a:t> Flow Frequency</a:t>
                </a:r>
                <a:endParaRPr lang="en-US"/>
              </a:p>
            </c:rich>
          </c:tx>
          <c:layout/>
          <c:overlay val="0"/>
          <c:spPr>
            <a:noFill/>
            <a:ln>
              <a:noFill/>
            </a:ln>
            <a:effectLst/>
          </c:sp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087056648"/>
        <c:crosses val="max"/>
        <c:crossBetween val="between"/>
      </c:valAx>
      <c:catAx>
        <c:axId val="-2087056648"/>
        <c:scaling>
          <c:orientation val="minMax"/>
        </c:scaling>
        <c:delete val="1"/>
        <c:axPos val="b"/>
        <c:majorTickMark val="out"/>
        <c:minorTickMark val="none"/>
        <c:tickLblPos val="nextTo"/>
        <c:crossAx val="-2054068424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Passage Rate for 150ft Breach</a:t>
            </a:r>
          </a:p>
        </c:rich>
      </c:tx>
      <c:layout/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v>Altamaha Shiner</c:v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numRef>
              <c:f>'graph data'!$A$2:$A$31</c:f>
              <c:numCache>
                <c:formatCode>General</c:formatCode>
                <c:ptCount val="30"/>
                <c:pt idx="0">
                  <c:v>5.0</c:v>
                </c:pt>
                <c:pt idx="1">
                  <c:v>10.0</c:v>
                </c:pt>
                <c:pt idx="2">
                  <c:v>20.0</c:v>
                </c:pt>
                <c:pt idx="3">
                  <c:v>30.0</c:v>
                </c:pt>
                <c:pt idx="4">
                  <c:v>40.0</c:v>
                </c:pt>
                <c:pt idx="5">
                  <c:v>50.0</c:v>
                </c:pt>
                <c:pt idx="6">
                  <c:v>60.0</c:v>
                </c:pt>
                <c:pt idx="7">
                  <c:v>70.0</c:v>
                </c:pt>
                <c:pt idx="8">
                  <c:v>80.0</c:v>
                </c:pt>
                <c:pt idx="9">
                  <c:v>90.0</c:v>
                </c:pt>
                <c:pt idx="10">
                  <c:v>100.0</c:v>
                </c:pt>
                <c:pt idx="11">
                  <c:v>200.0</c:v>
                </c:pt>
                <c:pt idx="12">
                  <c:v>300.0</c:v>
                </c:pt>
                <c:pt idx="13">
                  <c:v>400.0</c:v>
                </c:pt>
                <c:pt idx="14">
                  <c:v>500.0</c:v>
                </c:pt>
                <c:pt idx="15">
                  <c:v>600.0</c:v>
                </c:pt>
                <c:pt idx="16">
                  <c:v>700.0</c:v>
                </c:pt>
                <c:pt idx="17">
                  <c:v>800.0</c:v>
                </c:pt>
                <c:pt idx="18">
                  <c:v>900.0</c:v>
                </c:pt>
                <c:pt idx="19">
                  <c:v>1000.0</c:v>
                </c:pt>
                <c:pt idx="20">
                  <c:v>2000.0</c:v>
                </c:pt>
                <c:pt idx="21">
                  <c:v>3000.0</c:v>
                </c:pt>
                <c:pt idx="22">
                  <c:v>4000.0</c:v>
                </c:pt>
                <c:pt idx="23">
                  <c:v>5000.0</c:v>
                </c:pt>
                <c:pt idx="24">
                  <c:v>6000.0</c:v>
                </c:pt>
                <c:pt idx="25">
                  <c:v>7000.0</c:v>
                </c:pt>
                <c:pt idx="26">
                  <c:v>8000.0</c:v>
                </c:pt>
                <c:pt idx="27">
                  <c:v>9000.0</c:v>
                </c:pt>
                <c:pt idx="28">
                  <c:v>10000.0</c:v>
                </c:pt>
                <c:pt idx="29">
                  <c:v>20000.0</c:v>
                </c:pt>
              </c:numCache>
            </c:numRef>
          </c:cat>
          <c:val>
            <c:numRef>
              <c:f>'graph data'!$R$2:$R$31</c:f>
              <c:numCache>
                <c:formatCode>General</c:formatCode>
                <c:ptCount val="30"/>
                <c:pt idx="0">
                  <c:v>1.0</c:v>
                </c:pt>
                <c:pt idx="1">
                  <c:v>1.0</c:v>
                </c:pt>
                <c:pt idx="2">
                  <c:v>1.0</c:v>
                </c:pt>
                <c:pt idx="3">
                  <c:v>1.0</c:v>
                </c:pt>
                <c:pt idx="4">
                  <c:v>1.0</c:v>
                </c:pt>
                <c:pt idx="5">
                  <c:v>1.0</c:v>
                </c:pt>
                <c:pt idx="6">
                  <c:v>1.0</c:v>
                </c:pt>
                <c:pt idx="7">
                  <c:v>1.0</c:v>
                </c:pt>
                <c:pt idx="8">
                  <c:v>1.0</c:v>
                </c:pt>
                <c:pt idx="9">
                  <c:v>1.0</c:v>
                </c:pt>
                <c:pt idx="10">
                  <c:v>1.0</c:v>
                </c:pt>
                <c:pt idx="11">
                  <c:v>1.0</c:v>
                </c:pt>
                <c:pt idx="12">
                  <c:v>1.0</c:v>
                </c:pt>
                <c:pt idx="13">
                  <c:v>1.0</c:v>
                </c:pt>
                <c:pt idx="14">
                  <c:v>1.0</c:v>
                </c:pt>
                <c:pt idx="15">
                  <c:v>1.0</c:v>
                </c:pt>
                <c:pt idx="16">
                  <c:v>1.0</c:v>
                </c:pt>
                <c:pt idx="17">
                  <c:v>0.0</c:v>
                </c:pt>
                <c:pt idx="18">
                  <c:v>0.0</c:v>
                </c:pt>
                <c:pt idx="19">
                  <c:v>0.0</c:v>
                </c:pt>
                <c:pt idx="20">
                  <c:v>0.0</c:v>
                </c:pt>
                <c:pt idx="21">
                  <c:v>0.0</c:v>
                </c:pt>
                <c:pt idx="22">
                  <c:v>0.0</c:v>
                </c:pt>
                <c:pt idx="23">
                  <c:v>0.0</c:v>
                </c:pt>
                <c:pt idx="24">
                  <c:v>0.0</c:v>
                </c:pt>
                <c:pt idx="25">
                  <c:v>0.0</c:v>
                </c:pt>
                <c:pt idx="26">
                  <c:v>0.0</c:v>
                </c:pt>
                <c:pt idx="27">
                  <c:v>0.0</c:v>
                </c:pt>
                <c:pt idx="28">
                  <c:v>0.0</c:v>
                </c:pt>
                <c:pt idx="29">
                  <c:v>0.0</c:v>
                </c:pt>
              </c:numCache>
            </c:numRef>
          </c:val>
          <c:smooth val="0"/>
        </c:ser>
        <c:ser>
          <c:idx val="2"/>
          <c:order val="1"/>
          <c:tx>
            <c:v>Robust Redhorse</c:v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val>
            <c:numRef>
              <c:f>'graph data'!$T$2:$T$31</c:f>
              <c:numCache>
                <c:formatCode>General</c:formatCode>
                <c:ptCount val="30"/>
                <c:pt idx="0">
                  <c:v>1.0</c:v>
                </c:pt>
                <c:pt idx="1">
                  <c:v>1.0</c:v>
                </c:pt>
                <c:pt idx="2">
                  <c:v>1.0</c:v>
                </c:pt>
                <c:pt idx="3">
                  <c:v>1.0</c:v>
                </c:pt>
                <c:pt idx="4">
                  <c:v>1.0</c:v>
                </c:pt>
                <c:pt idx="5">
                  <c:v>1.0</c:v>
                </c:pt>
                <c:pt idx="6">
                  <c:v>1.0</c:v>
                </c:pt>
                <c:pt idx="7">
                  <c:v>1.0</c:v>
                </c:pt>
                <c:pt idx="8">
                  <c:v>1.0</c:v>
                </c:pt>
                <c:pt idx="9">
                  <c:v>1.0</c:v>
                </c:pt>
                <c:pt idx="10">
                  <c:v>1.0</c:v>
                </c:pt>
                <c:pt idx="11">
                  <c:v>1.0</c:v>
                </c:pt>
                <c:pt idx="12">
                  <c:v>1.0</c:v>
                </c:pt>
                <c:pt idx="13">
                  <c:v>1.0</c:v>
                </c:pt>
                <c:pt idx="14">
                  <c:v>1.0</c:v>
                </c:pt>
                <c:pt idx="15">
                  <c:v>1.0</c:v>
                </c:pt>
                <c:pt idx="16">
                  <c:v>1.0</c:v>
                </c:pt>
                <c:pt idx="17">
                  <c:v>1.0</c:v>
                </c:pt>
                <c:pt idx="18">
                  <c:v>1.0</c:v>
                </c:pt>
                <c:pt idx="19">
                  <c:v>1.0</c:v>
                </c:pt>
                <c:pt idx="20">
                  <c:v>1.0</c:v>
                </c:pt>
                <c:pt idx="21">
                  <c:v>1.0</c:v>
                </c:pt>
                <c:pt idx="22">
                  <c:v>1.0</c:v>
                </c:pt>
                <c:pt idx="23">
                  <c:v>1.0</c:v>
                </c:pt>
                <c:pt idx="24">
                  <c:v>1.0</c:v>
                </c:pt>
                <c:pt idx="25">
                  <c:v>1.0</c:v>
                </c:pt>
                <c:pt idx="26">
                  <c:v>1.0</c:v>
                </c:pt>
                <c:pt idx="27">
                  <c:v>1.0</c:v>
                </c:pt>
                <c:pt idx="28">
                  <c:v>1.0</c:v>
                </c:pt>
                <c:pt idx="29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86977592"/>
        <c:axId val="-2087044072"/>
      </c:lineChart>
      <c:lineChart>
        <c:grouping val="standard"/>
        <c:varyColors val="0"/>
        <c:ser>
          <c:idx val="4"/>
          <c:order val="2"/>
          <c:tx>
            <c:v>Flow Frequency</c:v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val>
            <c:numRef>
              <c:f>'graph data'!$B$2:$B$31</c:f>
              <c:numCache>
                <c:formatCode>General</c:formatCode>
                <c:ptCount val="30"/>
                <c:pt idx="0">
                  <c:v>7.11161682608541E-5</c:v>
                </c:pt>
                <c:pt idx="1">
                  <c:v>0.000320022757173843</c:v>
                </c:pt>
                <c:pt idx="2">
                  <c:v>0.00195569462717349</c:v>
                </c:pt>
                <c:pt idx="3">
                  <c:v>0.00366248266543399</c:v>
                </c:pt>
                <c:pt idx="4">
                  <c:v>0.00629378089108559</c:v>
                </c:pt>
                <c:pt idx="5">
                  <c:v>0.00739608149912883</c:v>
                </c:pt>
                <c:pt idx="6">
                  <c:v>0.00864061444369377</c:v>
                </c:pt>
                <c:pt idx="7">
                  <c:v>0.00896063720086762</c:v>
                </c:pt>
                <c:pt idx="8">
                  <c:v>0.00974291505173701</c:v>
                </c:pt>
                <c:pt idx="9">
                  <c:v>0.0100273797247804</c:v>
                </c:pt>
                <c:pt idx="10">
                  <c:v>0.0119830743519539</c:v>
                </c:pt>
                <c:pt idx="11">
                  <c:v>0.175621377520179</c:v>
                </c:pt>
                <c:pt idx="12">
                  <c:v>0.198236319027131</c:v>
                </c:pt>
                <c:pt idx="13">
                  <c:v>0.146997119795185</c:v>
                </c:pt>
                <c:pt idx="14">
                  <c:v>0.11158126800128</c:v>
                </c:pt>
                <c:pt idx="15">
                  <c:v>0.0821391743412865</c:v>
                </c:pt>
                <c:pt idx="16">
                  <c:v>0.0536571489528144</c:v>
                </c:pt>
                <c:pt idx="17">
                  <c:v>0.032642321231732</c:v>
                </c:pt>
                <c:pt idx="18">
                  <c:v>0.0251751235643424</c:v>
                </c:pt>
                <c:pt idx="19">
                  <c:v>0.0176368097286917</c:v>
                </c:pt>
                <c:pt idx="20">
                  <c:v>0.0575685382071614</c:v>
                </c:pt>
                <c:pt idx="21">
                  <c:v>0.014401024072823</c:v>
                </c:pt>
                <c:pt idx="22">
                  <c:v>0.0064715713117377</c:v>
                </c:pt>
                <c:pt idx="23">
                  <c:v>0.00334245990826021</c:v>
                </c:pt>
                <c:pt idx="24">
                  <c:v>0.00199125271130385</c:v>
                </c:pt>
                <c:pt idx="25">
                  <c:v>0.00145788144934755</c:v>
                </c:pt>
                <c:pt idx="26">
                  <c:v>0.000533371261956406</c:v>
                </c:pt>
                <c:pt idx="27">
                  <c:v>0.000533371261956406</c:v>
                </c:pt>
                <c:pt idx="28">
                  <c:v>0.000320022757173799</c:v>
                </c:pt>
                <c:pt idx="29">
                  <c:v>0.000640045514347709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073851928"/>
        <c:axId val="-2053505304"/>
      </c:lineChart>
      <c:catAx>
        <c:axId val="-208697759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Discharge (cfs)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087044072"/>
        <c:crosses val="autoZero"/>
        <c:auto val="1"/>
        <c:lblAlgn val="ctr"/>
        <c:lblOffset val="100"/>
        <c:noMultiLvlLbl val="0"/>
      </c:catAx>
      <c:valAx>
        <c:axId val="-2087044072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Pass Rate (1=yes,</a:t>
                </a:r>
                <a:r>
                  <a:rPr lang="en-US" baseline="0"/>
                  <a:t> 0=no)</a:t>
                </a:r>
                <a:endParaRPr lang="en-US"/>
              </a:p>
            </c:rich>
          </c:tx>
          <c:layout/>
          <c:overlay val="0"/>
          <c:spPr>
            <a:noFill/>
            <a:ln>
              <a:noFill/>
            </a:ln>
            <a:effectLst/>
          </c:sp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086977592"/>
        <c:crosses val="autoZero"/>
        <c:crossBetween val="between"/>
      </c:valAx>
      <c:valAx>
        <c:axId val="-2053505304"/>
        <c:scaling>
          <c:orientation val="minMax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Annual</a:t>
                </a:r>
                <a:r>
                  <a:rPr lang="en-US" baseline="0"/>
                  <a:t> Flow Frequency</a:t>
                </a:r>
                <a:endParaRPr lang="en-US"/>
              </a:p>
            </c:rich>
          </c:tx>
          <c:layout/>
          <c:overlay val="0"/>
          <c:spPr>
            <a:noFill/>
            <a:ln>
              <a:noFill/>
            </a:ln>
            <a:effectLst/>
          </c:sp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73851928"/>
        <c:crosses val="max"/>
        <c:crossBetween val="between"/>
      </c:valAx>
      <c:catAx>
        <c:axId val="2073851928"/>
        <c:scaling>
          <c:orientation val="minMax"/>
        </c:scaling>
        <c:delete val="1"/>
        <c:axPos val="b"/>
        <c:majorTickMark val="out"/>
        <c:minorTickMark val="none"/>
        <c:tickLblPos val="nextTo"/>
        <c:crossAx val="-2053505304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A35E9-82C4-4D79-A59D-714330D13954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D1A2C-CEFA-4872-970D-C1D641321C5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077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A35E9-82C4-4D79-A59D-714330D13954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D1A2C-CEFA-4872-970D-C1D641321C5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165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A35E9-82C4-4D79-A59D-714330D13954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D1A2C-CEFA-4872-970D-C1D641321C5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573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A35E9-82C4-4D79-A59D-714330D13954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D1A2C-CEFA-4872-970D-C1D641321C5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230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A35E9-82C4-4D79-A59D-714330D13954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D1A2C-CEFA-4872-970D-C1D641321C5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631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A35E9-82C4-4D79-A59D-714330D13954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D1A2C-CEFA-4872-970D-C1D641321C5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731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A35E9-82C4-4D79-A59D-714330D13954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D1A2C-CEFA-4872-970D-C1D641321C5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096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A35E9-82C4-4D79-A59D-714330D13954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D1A2C-CEFA-4872-970D-C1D641321C5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1623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A35E9-82C4-4D79-A59D-714330D13954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D1A2C-CEFA-4872-970D-C1D641321C5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602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A35E9-82C4-4D79-A59D-714330D13954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D1A2C-CEFA-4872-970D-C1D641321C5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96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A35E9-82C4-4D79-A59D-714330D13954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D1A2C-CEFA-4872-970D-C1D641321C5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44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FA35E9-82C4-4D79-A59D-714330D13954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6D1A2C-CEFA-4872-970D-C1D641321C5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517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4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5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chart" Target="../charts/chart1.xml"/><Relationship Id="rId3" Type="http://schemas.openxmlformats.org/officeDocument/2006/relationships/chart" Target="../charts/char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chart" Target="../charts/char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2.jpeg"/><Relationship Id="rId3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9709" y="193183"/>
            <a:ext cx="10501746" cy="831157"/>
          </a:xfrm>
        </p:spPr>
        <p:txBody>
          <a:bodyPr>
            <a:noAutofit/>
          </a:bodyPr>
          <a:lstStyle/>
          <a:p>
            <a:r>
              <a:rPr lang="en-US" sz="3200" dirty="0" smtClean="0"/>
              <a:t>Feasibility assessment for improved fish passage at </a:t>
            </a:r>
            <a:br>
              <a:rPr lang="en-US" sz="3200" dirty="0" smtClean="0"/>
            </a:br>
            <a:r>
              <a:rPr lang="en-US" sz="3200" dirty="0" smtClean="0"/>
              <a:t>the White Dam, Middle Oconee River</a:t>
            </a:r>
            <a:endParaRPr lang="en-US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9103" y="1024340"/>
            <a:ext cx="9100510" cy="583366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2303" y="5005835"/>
            <a:ext cx="10307392" cy="1655762"/>
          </a:xfrm>
          <a:solidFill>
            <a:schemeClr val="bg1">
              <a:alpha val="75000"/>
            </a:schemeClr>
          </a:solidFill>
        </p:spPr>
        <p:txBody>
          <a:bodyPr>
            <a:normAutofit/>
          </a:bodyPr>
          <a:lstStyle/>
          <a:p>
            <a:r>
              <a:rPr lang="en-US" b="1" dirty="0"/>
              <a:t>Justin </a:t>
            </a:r>
            <a:r>
              <a:rPr lang="en-US" b="1" dirty="0" smtClean="0"/>
              <a:t>Vining</a:t>
            </a:r>
            <a:r>
              <a:rPr lang="en-US" b="1" baseline="30000" dirty="0" smtClean="0"/>
              <a:t>1</a:t>
            </a:r>
            <a:r>
              <a:rPr lang="en-US" dirty="0" smtClean="0"/>
              <a:t>, </a:t>
            </a:r>
            <a:r>
              <a:rPr lang="en-US" dirty="0" err="1"/>
              <a:t>justinv@uga.edu</a:t>
            </a:r>
            <a:r>
              <a:rPr lang="en-US" dirty="0"/>
              <a:t> </a:t>
            </a:r>
          </a:p>
          <a:p>
            <a:r>
              <a:rPr lang="en-US" dirty="0"/>
              <a:t>James </a:t>
            </a:r>
            <a:r>
              <a:rPr lang="en-US" dirty="0" smtClean="0"/>
              <a:t>Shelton</a:t>
            </a:r>
            <a:r>
              <a:rPr lang="en-US" baseline="30000" dirty="0" smtClean="0"/>
              <a:t>1</a:t>
            </a:r>
            <a:r>
              <a:rPr lang="en-US" dirty="0" smtClean="0"/>
              <a:t>, Duncan Elkins</a:t>
            </a:r>
            <a:r>
              <a:rPr lang="en-US" baseline="30000" dirty="0" smtClean="0"/>
              <a:t>2</a:t>
            </a:r>
            <a:r>
              <a:rPr lang="en-US" dirty="0" smtClean="0"/>
              <a:t>, Laurie Fowler</a:t>
            </a:r>
            <a:r>
              <a:rPr lang="en-US" baseline="30000" dirty="0" smtClean="0"/>
              <a:t>2</a:t>
            </a:r>
          </a:p>
          <a:p>
            <a:r>
              <a:rPr lang="en-US" sz="1800" baseline="30000" dirty="0" smtClean="0"/>
              <a:t>1</a:t>
            </a:r>
            <a:r>
              <a:rPr lang="en-US" sz="1800" dirty="0" smtClean="0"/>
              <a:t> </a:t>
            </a:r>
            <a:r>
              <a:rPr lang="en-US" sz="1800" dirty="0" err="1" smtClean="0"/>
              <a:t>Warnell</a:t>
            </a:r>
            <a:r>
              <a:rPr lang="en-US" sz="1800" dirty="0" smtClean="0"/>
              <a:t> School of Forestry and Natural Resources, UGA</a:t>
            </a:r>
          </a:p>
          <a:p>
            <a:r>
              <a:rPr lang="en-US" sz="1800" baseline="30000" dirty="0" smtClean="0"/>
              <a:t>2</a:t>
            </a:r>
            <a:r>
              <a:rPr lang="en-US" sz="1800" dirty="0" smtClean="0"/>
              <a:t> </a:t>
            </a:r>
            <a:r>
              <a:rPr lang="en-US" sz="1800" dirty="0" err="1" smtClean="0"/>
              <a:t>Odum</a:t>
            </a:r>
            <a:r>
              <a:rPr lang="en-US" sz="1800" dirty="0" smtClean="0"/>
              <a:t> School of Ecology, River Basin Center, </a:t>
            </a:r>
            <a:r>
              <a:rPr lang="en-US" sz="1800" dirty="0"/>
              <a:t>UGA</a:t>
            </a:r>
          </a:p>
          <a:p>
            <a:endParaRPr lang="en-US" sz="18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626" y="5546035"/>
            <a:ext cx="1390104" cy="4511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4552" y="5542168"/>
            <a:ext cx="1010655" cy="448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9983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41" t="7747" r="9957" b="33595"/>
          <a:stretch/>
        </p:blipFill>
        <p:spPr>
          <a:xfrm>
            <a:off x="2215429" y="0"/>
            <a:ext cx="7440471" cy="702467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070033" y="5386090"/>
            <a:ext cx="1431235" cy="2146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dirty="0" smtClean="0"/>
              <a:t>Barnett Shoals Dam</a:t>
            </a:r>
            <a:endParaRPr lang="en-US" sz="2400" dirty="0"/>
          </a:p>
        </p:txBody>
      </p:sp>
      <p:sp>
        <p:nvSpPr>
          <p:cNvPr id="8" name="Rectangle 7"/>
          <p:cNvSpPr/>
          <p:nvPr/>
        </p:nvSpPr>
        <p:spPr>
          <a:xfrm>
            <a:off x="3174434" y="872757"/>
            <a:ext cx="1431235" cy="2146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dirty="0" smtClean="0"/>
              <a:t>Tallassee Shoals Dam</a:t>
            </a:r>
            <a:endParaRPr lang="en-US" sz="2400" dirty="0"/>
          </a:p>
        </p:txBody>
      </p:sp>
      <p:sp>
        <p:nvSpPr>
          <p:cNvPr id="9" name="Rectangle 8"/>
          <p:cNvSpPr/>
          <p:nvPr/>
        </p:nvSpPr>
        <p:spPr>
          <a:xfrm>
            <a:off x="7785651" y="4082728"/>
            <a:ext cx="1431235" cy="2146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dirty="0" smtClean="0"/>
              <a:t>White Dam</a:t>
            </a:r>
            <a:endParaRPr lang="en-US" sz="2400" dirty="0"/>
          </a:p>
        </p:txBody>
      </p:sp>
      <p:sp>
        <p:nvSpPr>
          <p:cNvPr id="3" name="Rectangle 2"/>
          <p:cNvSpPr/>
          <p:nvPr/>
        </p:nvSpPr>
        <p:spPr>
          <a:xfrm>
            <a:off x="6905437" y="1918323"/>
            <a:ext cx="171975" cy="171988"/>
          </a:xfrm>
          <a:prstGeom prst="rect">
            <a:avLst/>
          </a:prstGeom>
          <a:solidFill>
            <a:srgbClr val="00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>
          <a:xfrm>
            <a:off x="7156783" y="1772706"/>
            <a:ext cx="1190595" cy="2514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 smtClean="0"/>
              <a:t>Low Head Dam</a:t>
            </a:r>
            <a:endParaRPr lang="en-US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9509352" y="3923508"/>
            <a:ext cx="20353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0000FF"/>
                </a:solidFill>
              </a:rPr>
              <a:t>North Oconee </a:t>
            </a:r>
          </a:p>
          <a:p>
            <a:pPr algn="ctr"/>
            <a:r>
              <a:rPr lang="en-US" dirty="0" smtClean="0">
                <a:solidFill>
                  <a:srgbClr val="0000FF"/>
                </a:solidFill>
              </a:rPr>
              <a:t>and Oconee</a:t>
            </a:r>
          </a:p>
          <a:p>
            <a:pPr algn="ctr"/>
            <a:r>
              <a:rPr lang="en-US" dirty="0" smtClean="0">
                <a:solidFill>
                  <a:srgbClr val="0000FF"/>
                </a:solidFill>
              </a:rPr>
              <a:t>= ~19 </a:t>
            </a:r>
            <a:r>
              <a:rPr lang="en-US" dirty="0" err="1" smtClean="0">
                <a:solidFill>
                  <a:srgbClr val="0000FF"/>
                </a:solidFill>
              </a:rPr>
              <a:t>rk</a:t>
            </a:r>
            <a:r>
              <a:rPr lang="en-US" dirty="0" err="1">
                <a:solidFill>
                  <a:srgbClr val="0000FF"/>
                </a:solidFill>
              </a:rPr>
              <a:t>m</a:t>
            </a:r>
            <a:endParaRPr lang="en-US" dirty="0" smtClean="0">
              <a:solidFill>
                <a:srgbClr val="0000FF"/>
              </a:solidFill>
            </a:endParaRPr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07078" y="3972349"/>
            <a:ext cx="166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FF0000"/>
                </a:solidFill>
              </a:rPr>
              <a:t>Middle Oconee</a:t>
            </a:r>
          </a:p>
          <a:p>
            <a:pPr algn="ctr"/>
            <a:r>
              <a:rPr lang="en-US" dirty="0" smtClean="0">
                <a:solidFill>
                  <a:srgbClr val="FF0000"/>
                </a:solidFill>
              </a:rPr>
              <a:t>= ~26rkm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0" name="Heart 9"/>
          <p:cNvSpPr/>
          <p:nvPr/>
        </p:nvSpPr>
        <p:spPr>
          <a:xfrm>
            <a:off x="6610954" y="2230376"/>
            <a:ext cx="260530" cy="260482"/>
          </a:xfrm>
          <a:prstGeom prst="heart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780513" y="2051294"/>
            <a:ext cx="797874" cy="24420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5813080" y="2018735"/>
            <a:ext cx="8955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solidFill>
                  <a:schemeClr val="bg1"/>
                </a:solidFill>
              </a:rPr>
              <a:t>SANFORD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1848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600" y="6176963"/>
            <a:ext cx="10515600" cy="439844"/>
          </a:xfrm>
        </p:spPr>
        <p:txBody>
          <a:bodyPr>
            <a:normAutofit/>
          </a:bodyPr>
          <a:lstStyle/>
          <a:p>
            <a:pPr algn="ctr"/>
            <a:r>
              <a:rPr lang="en-US" sz="2000" dirty="0" smtClean="0"/>
              <a:t>Updated Video at low flow (~80cfs) taken 9/24/16</a:t>
            </a:r>
            <a:endParaRPr lang="en-US" sz="2000" dirty="0"/>
          </a:p>
        </p:txBody>
      </p:sp>
      <p:pic>
        <p:nvPicPr>
          <p:cNvPr id="4" name="White Dam at Low Flow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1577" y="654287"/>
            <a:ext cx="11266427" cy="4752916"/>
          </a:xfrm>
        </p:spPr>
      </p:pic>
    </p:spTree>
    <p:extLst>
      <p:ext uri="{BB962C8B-B14F-4D97-AF65-F5344CB8AC3E}">
        <p14:creationId xmlns:p14="http://schemas.microsoft.com/office/powerpoint/2010/main" val="21042358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Robust </a:t>
            </a:r>
            <a:r>
              <a:rPr lang="en-US" dirty="0" err="1"/>
              <a:t>Redhorse</a:t>
            </a:r>
            <a:r>
              <a:rPr lang="en-US" dirty="0"/>
              <a:t> (Historic, Fed. Listed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3914" y="1305341"/>
            <a:ext cx="8955903" cy="5552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8206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Altamaha Shiner (Present, State Listed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7965" y="1746323"/>
            <a:ext cx="12213083" cy="4462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462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83404" y="365125"/>
            <a:ext cx="3386924" cy="6316755"/>
          </a:xfrm>
        </p:spPr>
        <p:txBody>
          <a:bodyPr>
            <a:normAutofit/>
          </a:bodyPr>
          <a:lstStyle/>
          <a:p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 smtClean="0"/>
              <a:t>Altamaha Shiner - 0%</a:t>
            </a:r>
            <a:br>
              <a:rPr lang="en-US" sz="2000" dirty="0" smtClean="0"/>
            </a:br>
            <a:r>
              <a:rPr lang="en-US" sz="2000" dirty="0" smtClean="0"/>
              <a:t>Robust Redhorse Adults – 0.6%</a:t>
            </a:r>
            <a:br>
              <a:rPr lang="en-US" sz="2000" dirty="0" smtClean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 smtClean="0"/>
              <a:t>Altamaha Shiner – 0%</a:t>
            </a:r>
            <a:br>
              <a:rPr lang="en-US" sz="2000" dirty="0" smtClean="0"/>
            </a:br>
            <a:r>
              <a:rPr lang="en-US" sz="2000" dirty="0" smtClean="0"/>
              <a:t>Robust Redhorse Adults – 2.8%</a:t>
            </a:r>
            <a:br>
              <a:rPr lang="en-US" sz="2000" dirty="0" smtClean="0"/>
            </a:br>
            <a:endParaRPr lang="en-US" sz="2000" dirty="0"/>
          </a:p>
        </p:txBody>
      </p:sp>
      <p:graphicFrame>
        <p:nvGraphicFramePr>
          <p:cNvPr id="9" name="Chart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51478162"/>
              </p:ext>
            </p:extLst>
          </p:nvPr>
        </p:nvGraphicFramePr>
        <p:xfrm>
          <a:off x="794877" y="390722"/>
          <a:ext cx="7704922" cy="332253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8" name="Chart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91856817"/>
              </p:ext>
            </p:extLst>
          </p:nvPr>
        </p:nvGraphicFramePr>
        <p:xfrm>
          <a:off x="798943" y="3728148"/>
          <a:ext cx="7684572" cy="33089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911855" y="0"/>
            <a:ext cx="103723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Passage rates of notable fish species depending on size of opening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563648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44725" y="337415"/>
            <a:ext cx="3547275" cy="6286647"/>
          </a:xfrm>
        </p:spPr>
        <p:txBody>
          <a:bodyPr>
            <a:normAutofit/>
          </a:bodyPr>
          <a:lstStyle/>
          <a:p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>Altamaha Shiner – 83.7%</a:t>
            </a:r>
            <a:br>
              <a:rPr lang="en-US" sz="2000" dirty="0" smtClean="0"/>
            </a:br>
            <a:r>
              <a:rPr lang="en-US" sz="2000" dirty="0" smtClean="0"/>
              <a:t>Robust Redhorse Adults – 99.9%</a:t>
            </a:r>
            <a:br>
              <a:rPr lang="en-US" sz="2000" dirty="0" smtClean="0"/>
            </a:b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59595147"/>
              </p:ext>
            </p:extLst>
          </p:nvPr>
        </p:nvGraphicFramePr>
        <p:xfrm>
          <a:off x="0" y="1125765"/>
          <a:ext cx="8648363" cy="461915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8562704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682335"/>
            <a:ext cx="8038487" cy="572175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90778" y="802627"/>
            <a:ext cx="3493311" cy="174360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90778" y="2700163"/>
            <a:ext cx="3627434" cy="1828959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32605"/>
          </a:xfrm>
        </p:spPr>
        <p:txBody>
          <a:bodyPr>
            <a:normAutofit/>
          </a:bodyPr>
          <a:lstStyle/>
          <a:p>
            <a:pPr algn="ctr"/>
            <a:r>
              <a:rPr lang="en-US" dirty="0" smtClean="0"/>
              <a:t>HEC-RAS Modeling using ACC LIDAR</a:t>
            </a:r>
            <a:endParaRPr lang="en-US" dirty="0"/>
          </a:p>
        </p:txBody>
      </p:sp>
      <p:pic>
        <p:nvPicPr>
          <p:cNvPr id="8" name="Picture 7"/>
          <p:cNvPicPr/>
          <p:nvPr/>
        </p:nvPicPr>
        <p:blipFill>
          <a:blip r:embed="rId5"/>
          <a:stretch>
            <a:fillRect/>
          </a:stretch>
        </p:blipFill>
        <p:spPr>
          <a:xfrm>
            <a:off x="8288513" y="4690827"/>
            <a:ext cx="3714750" cy="1713865"/>
          </a:xfrm>
          <a:prstGeom prst="rect">
            <a:avLst/>
          </a:prstGeom>
          <a:solidFill>
            <a:srgbClr val="FFFFFF"/>
          </a:solidFill>
          <a:ln>
            <a:noFill/>
            <a:prstDash/>
          </a:ln>
        </p:spPr>
      </p:pic>
      <p:sp>
        <p:nvSpPr>
          <p:cNvPr id="2" name="TextBox 1"/>
          <p:cNvSpPr txBox="1"/>
          <p:nvPr/>
        </p:nvSpPr>
        <p:spPr>
          <a:xfrm>
            <a:off x="341946" y="6488668"/>
            <a:ext cx="11478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Source- Fall </a:t>
            </a:r>
            <a:r>
              <a:rPr lang="en-US" dirty="0"/>
              <a:t>2014 &amp; Spring 2015 Environmental Practicum- JURI5290/ECOL8700 and Spring 2015 Engineering- </a:t>
            </a:r>
            <a:r>
              <a:rPr lang="en-US" dirty="0" smtClean="0"/>
              <a:t>ENGR4920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593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12917" y="50135"/>
            <a:ext cx="10671056" cy="6555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pPr algn="ctr"/>
            <a:r>
              <a:rPr lang="en-US" sz="2400" dirty="0" smtClean="0"/>
              <a:t>Planning and Permitting</a:t>
            </a:r>
          </a:p>
          <a:p>
            <a:endParaRPr lang="en-US" dirty="0"/>
          </a:p>
          <a:p>
            <a:r>
              <a:rPr lang="en-US" dirty="0" smtClean="0"/>
              <a:t> </a:t>
            </a:r>
            <a:r>
              <a:rPr lang="en-US" dirty="0"/>
              <a:t>SITE TOPOGRAPHIC/EXISTING CONDITIONS SURVEY </a:t>
            </a:r>
          </a:p>
          <a:p>
            <a:r>
              <a:rPr lang="en-US" dirty="0"/>
              <a:t>T</a:t>
            </a:r>
            <a:r>
              <a:rPr lang="en-US" dirty="0" smtClean="0"/>
              <a:t>opographic </a:t>
            </a:r>
            <a:r>
              <a:rPr lang="en-US" dirty="0"/>
              <a:t>survey of the conditions at the dam, including the structure of the dam, cross sections immediately upstream and downstream of the dam and all structures around the dam. 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 ANALYSIS OF DAM REMOVAL </a:t>
            </a:r>
          </a:p>
          <a:p>
            <a:r>
              <a:rPr lang="en-US" dirty="0" smtClean="0"/>
              <a:t>Update existing </a:t>
            </a:r>
            <a:r>
              <a:rPr lang="en-US" dirty="0" err="1"/>
              <a:t>Hec-ras</a:t>
            </a:r>
            <a:r>
              <a:rPr lang="en-US" dirty="0"/>
              <a:t> model to include the site surveyed information. </a:t>
            </a:r>
            <a:r>
              <a:rPr lang="en-US" dirty="0" smtClean="0"/>
              <a:t>Opinion on on impacts of partial </a:t>
            </a:r>
            <a:r>
              <a:rPr lang="en-US" dirty="0"/>
              <a:t>removal </a:t>
            </a:r>
            <a:r>
              <a:rPr lang="en-US" dirty="0" smtClean="0"/>
              <a:t>on remaining </a:t>
            </a:r>
            <a:r>
              <a:rPr lang="en-US" dirty="0"/>
              <a:t>structure. 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CONSTRUCTION DRAWINGS, DETAILS AND SPECIFICATIONS </a:t>
            </a:r>
          </a:p>
          <a:p>
            <a:r>
              <a:rPr lang="en-US" dirty="0"/>
              <a:t>D</a:t>
            </a:r>
            <a:r>
              <a:rPr lang="en-US" dirty="0" smtClean="0"/>
              <a:t>evelop of construction </a:t>
            </a:r>
            <a:r>
              <a:rPr lang="en-US" dirty="0"/>
              <a:t>drawings, details and specifications for agency review. 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PERMITTING </a:t>
            </a:r>
          </a:p>
          <a:p>
            <a:r>
              <a:rPr lang="en-US" dirty="0" smtClean="0"/>
              <a:t>Develop permitting </a:t>
            </a:r>
            <a:r>
              <a:rPr lang="en-US" dirty="0"/>
              <a:t>documents, complete applications and submit permitting packages on behalf of </a:t>
            </a:r>
            <a:r>
              <a:rPr lang="en-US" dirty="0" smtClean="0"/>
              <a:t>UGA. Discussions with FEMA regarding need to update flood map. </a:t>
            </a:r>
            <a:r>
              <a:rPr lang="en-US" dirty="0"/>
              <a:t>	</a:t>
            </a:r>
          </a:p>
          <a:p>
            <a:endParaRPr lang="en-US" dirty="0" smtClean="0"/>
          </a:p>
          <a:p>
            <a:r>
              <a:rPr lang="en-US" dirty="0"/>
              <a:t>COORDINATION MEETINGS </a:t>
            </a:r>
          </a:p>
          <a:p>
            <a:r>
              <a:rPr lang="en-US" dirty="0" smtClean="0"/>
              <a:t>Updates during </a:t>
            </a:r>
            <a:r>
              <a:rPr lang="en-US" dirty="0"/>
              <a:t>the process of the design development and permitting stages. 	</a:t>
            </a:r>
          </a:p>
          <a:p>
            <a:r>
              <a:rPr lang="en-US" dirty="0"/>
              <a:t>	</a:t>
            </a:r>
          </a:p>
          <a:p>
            <a:r>
              <a:rPr lang="en-US" dirty="0"/>
              <a:t>	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4089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433" y="2055143"/>
            <a:ext cx="11850624" cy="287525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3138" y="2052180"/>
            <a:ext cx="11853217" cy="287793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28119" y="507553"/>
            <a:ext cx="109542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/>
              <a:t>CAN WE MAKE THIS HAPPEN?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2760691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Acknowledgements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Thank you to Dr. Kyle McKay of UGA and USACE for assistance with flow equations and general guidance.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b="1" i="1" dirty="0" smtClean="0"/>
              <a:t>Considerations For </a:t>
            </a:r>
            <a:r>
              <a:rPr lang="en-US" b="1" i="1" dirty="0"/>
              <a:t>R</a:t>
            </a:r>
            <a:r>
              <a:rPr lang="en-US" b="1" i="1" dirty="0" smtClean="0"/>
              <a:t>emoval of White Dam</a:t>
            </a:r>
            <a:endParaRPr lang="en-US" b="1" i="1" dirty="0"/>
          </a:p>
          <a:p>
            <a:pPr marL="0" indent="0">
              <a:buNone/>
            </a:pPr>
            <a:r>
              <a:rPr lang="en-US" dirty="0"/>
              <a:t>Authors:  Evan Adams, Dustin Banks, Daniel Blair, Brian Easley, Rachel </a:t>
            </a:r>
            <a:r>
              <a:rPr lang="en-US" dirty="0" smtClean="0"/>
              <a:t>	Hughes</a:t>
            </a:r>
            <a:r>
              <a:rPr lang="en-US" dirty="0"/>
              <a:t>, Hunter Jones, </a:t>
            </a:r>
            <a:r>
              <a:rPr lang="en-US" dirty="0" smtClean="0"/>
              <a:t>Chris </a:t>
            </a:r>
            <a:r>
              <a:rPr lang="en-US" dirty="0"/>
              <a:t>McHugh, Margit Pap, Rachel Smith</a:t>
            </a:r>
            <a:r>
              <a:rPr lang="en-US" dirty="0" smtClean="0"/>
              <a:t>, Justin 	Vining</a:t>
            </a:r>
            <a:r>
              <a:rPr lang="en-US" dirty="0"/>
              <a:t>, Harley Yancey, Michelle Yang</a:t>
            </a:r>
          </a:p>
          <a:p>
            <a:pPr marL="0" indent="0">
              <a:buNone/>
            </a:pPr>
            <a:r>
              <a:rPr lang="en-US" dirty="0"/>
              <a:t>Under the direction of Laurie Fowler, J.D., L.L.M. and Ernest </a:t>
            </a:r>
            <a:r>
              <a:rPr lang="en-US" dirty="0" err="1"/>
              <a:t>Tollner</a:t>
            </a:r>
            <a:r>
              <a:rPr lang="en-US" dirty="0"/>
              <a:t>, </a:t>
            </a:r>
            <a:r>
              <a:rPr lang="en-US" dirty="0" err="1"/>
              <a:t>Ph.D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Fall 2014 &amp; Spring 2015 Environmental Practicum- JURI5290/ECOL8700 and Spring 2015 Engineering- </a:t>
            </a:r>
            <a:r>
              <a:rPr lang="en-US" dirty="0" smtClean="0"/>
              <a:t>ENGR4920</a:t>
            </a:r>
          </a:p>
          <a:p>
            <a:pPr marL="0" indent="0">
              <a:buNone/>
            </a:pPr>
            <a:r>
              <a:rPr lang="en-US" dirty="0"/>
              <a:t>					</a:t>
            </a:r>
            <a:r>
              <a:rPr lang="en-US" dirty="0" smtClean="0"/>
              <a:t>		University </a:t>
            </a:r>
            <a:r>
              <a:rPr lang="en-US" dirty="0"/>
              <a:t>of Georgia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42751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714</TotalTime>
  <Words>368</Words>
  <Application>Microsoft Macintosh PowerPoint</Application>
  <PresentationFormat>Custom</PresentationFormat>
  <Paragraphs>63</Paragraphs>
  <Slides>11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Feasibility assessment for improved fish passage at  the White Dam, Middle Oconee River</vt:lpstr>
      <vt:lpstr>PowerPoint Presentation</vt:lpstr>
      <vt:lpstr>Updated Video at low flow (~80cfs) taken 9/24/16</vt:lpstr>
      <vt:lpstr>Robust Redhorse (Historic, Fed. Listed)</vt:lpstr>
      <vt:lpstr>Altamaha Shiner (Present, State Listed)</vt:lpstr>
      <vt:lpstr> Altamaha Shiner - 0% Robust Redhorse Adults – 0.6%           Altamaha Shiner – 0% Robust Redhorse Adults – 2.8% </vt:lpstr>
      <vt:lpstr>  Altamaha Shiner – 83.7% Robust Redhorse Adults – 99.9% </vt:lpstr>
      <vt:lpstr>HEC-RAS Modeling using ACC LIDAR</vt:lpstr>
      <vt:lpstr>PowerPoint Presentation</vt:lpstr>
      <vt:lpstr>PowerPoint Presentation</vt:lpstr>
      <vt:lpstr>Acknowledgements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White Dam</dc:title>
  <dc:creator>seyounge@uga.edu</dc:creator>
  <cp:lastModifiedBy>Eva</cp:lastModifiedBy>
  <cp:revision>40</cp:revision>
  <dcterms:created xsi:type="dcterms:W3CDTF">2015-05-18T15:45:15Z</dcterms:created>
  <dcterms:modified xsi:type="dcterms:W3CDTF">2016-09-29T20:55:25Z</dcterms:modified>
</cp:coreProperties>
</file>